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E8240-C946-4E83-A9EF-98C6F054AD3A}" type="datetimeFigureOut">
              <a:rPr lang="th-TH" smtClean="0"/>
              <a:t>26/04/64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853D-EDE3-4441-9DD2-C5D910582C9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505494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E8240-C946-4E83-A9EF-98C6F054AD3A}" type="datetimeFigureOut">
              <a:rPr lang="th-TH" smtClean="0"/>
              <a:t>26/04/64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853D-EDE3-4441-9DD2-C5D910582C9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58176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E8240-C946-4E83-A9EF-98C6F054AD3A}" type="datetimeFigureOut">
              <a:rPr lang="th-TH" smtClean="0"/>
              <a:t>26/04/64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853D-EDE3-4441-9DD2-C5D910582C9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94502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E8240-C946-4E83-A9EF-98C6F054AD3A}" type="datetimeFigureOut">
              <a:rPr lang="th-TH" smtClean="0"/>
              <a:t>26/04/64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853D-EDE3-4441-9DD2-C5D910582C9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43148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E8240-C946-4E83-A9EF-98C6F054AD3A}" type="datetimeFigureOut">
              <a:rPr lang="th-TH" smtClean="0"/>
              <a:t>26/04/64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853D-EDE3-4441-9DD2-C5D910582C9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227693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E8240-C946-4E83-A9EF-98C6F054AD3A}" type="datetimeFigureOut">
              <a:rPr lang="th-TH" smtClean="0"/>
              <a:t>26/04/64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853D-EDE3-4441-9DD2-C5D910582C9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56669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E8240-C946-4E83-A9EF-98C6F054AD3A}" type="datetimeFigureOut">
              <a:rPr lang="th-TH" smtClean="0"/>
              <a:t>26/04/64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853D-EDE3-4441-9DD2-C5D910582C9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847118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E8240-C946-4E83-A9EF-98C6F054AD3A}" type="datetimeFigureOut">
              <a:rPr lang="th-TH" smtClean="0"/>
              <a:t>26/04/64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853D-EDE3-4441-9DD2-C5D910582C9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565072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E8240-C946-4E83-A9EF-98C6F054AD3A}" type="datetimeFigureOut">
              <a:rPr lang="th-TH" smtClean="0"/>
              <a:t>26/04/64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853D-EDE3-4441-9DD2-C5D910582C9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775196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E8240-C946-4E83-A9EF-98C6F054AD3A}" type="datetimeFigureOut">
              <a:rPr lang="th-TH" smtClean="0"/>
              <a:t>26/04/64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853D-EDE3-4441-9DD2-C5D910582C9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53127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E8240-C946-4E83-A9EF-98C6F054AD3A}" type="datetimeFigureOut">
              <a:rPr lang="th-TH" smtClean="0"/>
              <a:t>26/04/64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A5853D-EDE3-4441-9DD2-C5D910582C9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50485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E8240-C946-4E83-A9EF-98C6F054AD3A}" type="datetimeFigureOut">
              <a:rPr lang="th-TH" smtClean="0"/>
              <a:t>26/04/64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5853D-EDE3-4441-9DD2-C5D910582C9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29023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wmf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สี่เหลี่ยมผืนผ้ามุมมน 40"/>
          <p:cNvSpPr/>
          <p:nvPr/>
        </p:nvSpPr>
        <p:spPr>
          <a:xfrm>
            <a:off x="5002494" y="1412776"/>
            <a:ext cx="3978656" cy="2369006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38" name="สี่เหลี่ยมผืนผ้ามุมมน 37"/>
          <p:cNvSpPr/>
          <p:nvPr/>
        </p:nvSpPr>
        <p:spPr>
          <a:xfrm>
            <a:off x="4932040" y="4005063"/>
            <a:ext cx="4016573" cy="2677399"/>
          </a:xfrm>
          <a:prstGeom prst="round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7" name="รูปภาพ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286" y="726499"/>
            <a:ext cx="1247370" cy="1478365"/>
          </a:xfrm>
          <a:prstGeom prst="rect">
            <a:avLst/>
          </a:prstGeom>
        </p:spPr>
      </p:pic>
      <p:sp>
        <p:nvSpPr>
          <p:cNvPr id="29" name="สี่เหลี่ยมผืนผ้า: มุมมน 31">
            <a:extLst>
              <a:ext uri="{FF2B5EF4-FFF2-40B4-BE49-F238E27FC236}">
                <a16:creationId xmlns="" xmlns:a16="http://schemas.microsoft.com/office/drawing/2014/main" id="{A87296A3-47E9-43ED-B5AB-F9C241E11A08}"/>
              </a:ext>
            </a:extLst>
          </p:cNvPr>
          <p:cNvSpPr/>
          <p:nvPr/>
        </p:nvSpPr>
        <p:spPr>
          <a:xfrm>
            <a:off x="395536" y="2276872"/>
            <a:ext cx="4256832" cy="150902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9" name="TextBox 8"/>
          <p:cNvSpPr txBox="1"/>
          <p:nvPr/>
        </p:nvSpPr>
        <p:spPr>
          <a:xfrm>
            <a:off x="5040053" y="4328229"/>
            <a:ext cx="36724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dirty="0" smtClean="0"/>
              <a:t>1. จดทะเบียนพาณิชย์          </a:t>
            </a:r>
            <a:r>
              <a:rPr lang="th-TH" sz="1800" dirty="0"/>
              <a:t> </a:t>
            </a:r>
            <a:r>
              <a:rPr lang="th-TH" sz="1800" dirty="0" smtClean="0"/>
              <a:t>                          50 บาท</a:t>
            </a:r>
          </a:p>
          <a:p>
            <a:r>
              <a:rPr lang="th-TH" sz="1800" dirty="0" smtClean="0"/>
              <a:t>2. จดทะเบียนเปลี่ยนแปลงรายการ ครั้งละ        20 บาท</a:t>
            </a:r>
            <a:endParaRPr lang="th-TH" sz="1800" dirty="0"/>
          </a:p>
          <a:p>
            <a:r>
              <a:rPr lang="th-TH" sz="1800" dirty="0" smtClean="0"/>
              <a:t>3. จดทะเบียนเลิกประกอบพาณิชยกิจ	    20 บาท</a:t>
            </a:r>
          </a:p>
          <a:p>
            <a:r>
              <a:rPr lang="th-TH" sz="1800" dirty="0" smtClean="0"/>
              <a:t>4. ขอให้ออกใบแทนทะเบียนพาณิชย์ ฉบับละ    30 บาท</a:t>
            </a:r>
          </a:p>
          <a:p>
            <a:r>
              <a:rPr lang="th-TH" sz="1800" dirty="0" smtClean="0"/>
              <a:t>5. ขอตรวจดูเอกสารเกี่ยวกับทะเบียน ครั้งละ     20 บาท</a:t>
            </a:r>
          </a:p>
          <a:p>
            <a:r>
              <a:rPr lang="th-TH" sz="1800" dirty="0" smtClean="0"/>
              <a:t>6. ขอให้เจ้าหน้าที่รับรองสำเนาเอกสาร ฉบับละ 30 บาท</a:t>
            </a:r>
          </a:p>
        </p:txBody>
      </p:sp>
      <p:pic>
        <p:nvPicPr>
          <p:cNvPr id="14" name="รูปภาพ 1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645" t="13208" r="20000" b="14162"/>
          <a:stretch/>
        </p:blipFill>
        <p:spPr>
          <a:xfrm>
            <a:off x="7164288" y="76692"/>
            <a:ext cx="1363730" cy="1264076"/>
          </a:xfrm>
          <a:prstGeom prst="rect">
            <a:avLst/>
          </a:prstGeom>
        </p:spPr>
      </p:pic>
      <p:pic>
        <p:nvPicPr>
          <p:cNvPr id="17" name="รูปภาพ 16">
            <a:extLst>
              <a:ext uri="{FF2B5EF4-FFF2-40B4-BE49-F238E27FC236}">
                <a16:creationId xmlns:a16="http://schemas.microsoft.com/office/drawing/2014/main" xmlns="" id="{BF5DCDE0-7B9A-4484-A26C-6B8D447D4459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51834" y="5956056"/>
            <a:ext cx="805191" cy="805191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5003515" y="5949280"/>
            <a:ext cx="331290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 smtClean="0">
                <a:latin typeface="Angsana New" pitchFamily="18" charset="-34"/>
                <a:cs typeface="Angsana New" pitchFamily="18" charset="-34"/>
              </a:rPr>
              <a:t>                                             </a:t>
            </a:r>
            <a:r>
              <a:rPr lang="th-TH" sz="2000" dirty="0" smtClean="0">
                <a:solidFill>
                  <a:srgbClr val="7030A0"/>
                </a:solidFill>
                <a:latin typeface="Angsana New" pitchFamily="18" charset="-34"/>
                <a:cs typeface="Angsana New" pitchFamily="18" charset="-34"/>
              </a:rPr>
              <a:t>โทร.074-334177</a:t>
            </a:r>
          </a:p>
          <a:p>
            <a:r>
              <a:rPr lang="th-TH" sz="2000" dirty="0" smtClean="0">
                <a:solidFill>
                  <a:srgbClr val="7030A0"/>
                </a:solidFill>
                <a:latin typeface="Angsana New" pitchFamily="18" charset="-34"/>
                <a:cs typeface="Angsana New" pitchFamily="18" charset="-34"/>
              </a:rPr>
              <a:t>งานพัฒนารายได้ กองคลัง เทศบาลตำบลพะวง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292080" y="2429306"/>
            <a:ext cx="362550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200" dirty="0" smtClean="0"/>
              <a:t>เนื่องจากประกาศกระทรวงพาณิชย์ไม่ได้กำหนดให้เป็นพาณิชยกิจที่ต้องจดทะเบียน </a:t>
            </a:r>
          </a:p>
          <a:p>
            <a:r>
              <a:rPr lang="th-TH" sz="2200" dirty="0" smtClean="0"/>
              <a:t>จึงได้รับการยกเว้นไม่ต้องจดทะเบียนพาณิชย์</a:t>
            </a:r>
            <a:endParaRPr lang="th-TH" sz="2200" dirty="0"/>
          </a:p>
        </p:txBody>
      </p:sp>
      <p:sp>
        <p:nvSpPr>
          <p:cNvPr id="11" name="สี่เหลี่ยมผืนผ้า 10"/>
          <p:cNvSpPr/>
          <p:nvPr/>
        </p:nvSpPr>
        <p:spPr>
          <a:xfrm>
            <a:off x="1619672" y="188640"/>
            <a:ext cx="5372150" cy="86786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th-TH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4805KwangMD_Influenza" panose="02000000000000000000" pitchFamily="2" charset="0"/>
                <a:cs typeface="4805KwangMD_Influenza" panose="02000000000000000000" pitchFamily="2" charset="0"/>
              </a:rPr>
              <a:t>การจดทะเบียนพาณิชย์</a:t>
            </a:r>
            <a:endParaRPr lang="th-TH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296543" y="2937138"/>
            <a:ext cx="434746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/>
              <a:t>-</a:t>
            </a:r>
            <a:r>
              <a:rPr lang="th-TH" sz="2000" dirty="0" smtClean="0"/>
              <a:t>สร้างความน่าเชื่อถือทำให้ลูกค้ามั่นใจว่าธุรกิจของเรามีตัวตน</a:t>
            </a:r>
          </a:p>
          <a:p>
            <a:r>
              <a:rPr lang="th-TH" sz="2000" dirty="0" smtClean="0"/>
              <a:t>-ส่งผลให้มีเครดิตที่ดีทางการเงินในการปรับปรุงธุรกิจ</a:t>
            </a:r>
            <a:endParaRPr lang="th-TH" sz="2000" dirty="0"/>
          </a:p>
        </p:txBody>
      </p:sp>
      <p:sp>
        <p:nvSpPr>
          <p:cNvPr id="30" name="สี่เหลี่ยมผืนผ้า: มุมมน 31">
            <a:extLst>
              <a:ext uri="{FF2B5EF4-FFF2-40B4-BE49-F238E27FC236}">
                <a16:creationId xmlns="" xmlns:a16="http://schemas.microsoft.com/office/drawing/2014/main" id="{A87296A3-47E9-43ED-B5AB-F9C241E11A08}"/>
              </a:ext>
            </a:extLst>
          </p:cNvPr>
          <p:cNvSpPr/>
          <p:nvPr/>
        </p:nvSpPr>
        <p:spPr>
          <a:xfrm>
            <a:off x="330768" y="4003015"/>
            <a:ext cx="4256832" cy="273835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31" name="TextBox 30"/>
          <p:cNvSpPr txBox="1"/>
          <p:nvPr/>
        </p:nvSpPr>
        <p:spPr>
          <a:xfrm>
            <a:off x="513315" y="4802376"/>
            <a:ext cx="427470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000" dirty="0" smtClean="0"/>
              <a:t>1.ยื่นเอกสารหลักฐานประกอบการขอจดทะเบียนพาณิชย์</a:t>
            </a:r>
          </a:p>
          <a:p>
            <a:r>
              <a:rPr lang="th-TH" sz="2000" dirty="0" smtClean="0"/>
              <a:t>(ขอรายละเอียดเพิ่มเติมได้ที่ งานจัดเก็บรายได้ </a:t>
            </a:r>
            <a:r>
              <a:rPr lang="th-TH" sz="2000" dirty="0" err="1" smtClean="0"/>
              <a:t>ทต</a:t>
            </a:r>
            <a:r>
              <a:rPr lang="th-TH" sz="2000" dirty="0" smtClean="0"/>
              <a:t>.พะวง)</a:t>
            </a:r>
          </a:p>
          <a:p>
            <a:r>
              <a:rPr lang="th-TH" sz="2000" dirty="0" smtClean="0"/>
              <a:t>2.ตรวจสอบเอกสารและพิจารณาออกเลขคำขอ</a:t>
            </a:r>
          </a:p>
          <a:p>
            <a:r>
              <a:rPr lang="th-TH" sz="2000" dirty="0" smtClean="0"/>
              <a:t>3.กรอกข้อมูลลงระบบและออกเลขทะเบียนพาณิชย์</a:t>
            </a:r>
          </a:p>
          <a:p>
            <a:r>
              <a:rPr lang="th-TH" sz="2000" dirty="0" smtClean="0"/>
              <a:t>4.จัดทำใบทะเบียนพาณิชย์</a:t>
            </a:r>
          </a:p>
          <a:p>
            <a:r>
              <a:rPr lang="th-TH" sz="2000" dirty="0" smtClean="0"/>
              <a:t>6.จ่ายชำระเงินค่าธรรมเนียม</a:t>
            </a:r>
            <a:endParaRPr lang="th-TH" sz="2000" dirty="0"/>
          </a:p>
        </p:txBody>
      </p:sp>
      <p:sp>
        <p:nvSpPr>
          <p:cNvPr id="32" name="สี่เหลี่ยมผืนผ้า 31"/>
          <p:cNvSpPr/>
          <p:nvPr/>
        </p:nvSpPr>
        <p:spPr>
          <a:xfrm>
            <a:off x="513025" y="4005064"/>
            <a:ext cx="1250663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ขั้นตอน</a:t>
            </a:r>
            <a:endParaRPr lang="th-TH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3" name="สี่เหลี่ยมผืนผ้า 32"/>
          <p:cNvSpPr/>
          <p:nvPr/>
        </p:nvSpPr>
        <p:spPr>
          <a:xfrm>
            <a:off x="1811006" y="4464114"/>
            <a:ext cx="2156360" cy="4001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20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ในการจดทะเบียนพาณิชย์</a:t>
            </a:r>
            <a:endParaRPr lang="th-TH" sz="20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cxnSp>
        <p:nvCxnSpPr>
          <p:cNvPr id="35" name="ตัวเชื่อมต่อตรง 34"/>
          <p:cNvCxnSpPr/>
          <p:nvPr/>
        </p:nvCxnSpPr>
        <p:spPr>
          <a:xfrm flipV="1">
            <a:off x="611560" y="4483258"/>
            <a:ext cx="3528392" cy="2586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สี่เหลี่ยมผืนผ้า 41"/>
          <p:cNvSpPr/>
          <p:nvPr/>
        </p:nvSpPr>
        <p:spPr>
          <a:xfrm>
            <a:off x="4961054" y="1556792"/>
            <a:ext cx="4118436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งานรับจ้างทำของ/งานซ่อมบำรุง/งานบริการ</a:t>
            </a:r>
          </a:p>
          <a:p>
            <a:pPr algn="ctr"/>
            <a:r>
              <a:rPr lang="th-TH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ไม่สามารถจดทะเบียนพาณิชย์ได้</a:t>
            </a:r>
            <a:endParaRPr lang="th-TH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3" name="สี่เหลี่ยมผืนผ้า 42"/>
          <p:cNvSpPr/>
          <p:nvPr/>
        </p:nvSpPr>
        <p:spPr>
          <a:xfrm>
            <a:off x="5934591" y="4014394"/>
            <a:ext cx="193354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อัตราค่าธรรมเนียม</a:t>
            </a:r>
            <a:endParaRPr lang="th-TH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7" name="ลูกศร: ขวาท้ายขีด 7">
            <a:extLst>
              <a:ext uri="{FF2B5EF4-FFF2-40B4-BE49-F238E27FC236}">
                <a16:creationId xmlns="" xmlns:a16="http://schemas.microsoft.com/office/drawing/2014/main" id="{9CE2BB1B-D627-4250-B514-8D8A8299EDAA}"/>
              </a:ext>
            </a:extLst>
          </p:cNvPr>
          <p:cNvSpPr/>
          <p:nvPr/>
        </p:nvSpPr>
        <p:spPr>
          <a:xfrm>
            <a:off x="4585175" y="1628800"/>
            <a:ext cx="418873" cy="395970"/>
          </a:xfrm>
          <a:prstGeom prst="stripedRightArrow">
            <a:avLst/>
          </a:prstGeom>
          <a:solidFill>
            <a:srgbClr val="7030A0"/>
          </a:solidFill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48" name="สี่เหลี่ยมผืนผ้า 47"/>
          <p:cNvSpPr/>
          <p:nvPr/>
        </p:nvSpPr>
        <p:spPr>
          <a:xfrm>
            <a:off x="323528" y="2420888"/>
            <a:ext cx="4323620" cy="49244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th-TH" sz="2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การจดทะเบียนพาณิชย์มีประโยชน์อย่างไร</a:t>
            </a:r>
            <a:endParaRPr lang="th-TH" sz="2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13" name="Picture 6" descr="D:\Images\Architechture\Cities\CITY08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00581" y="3317906"/>
            <a:ext cx="941496" cy="611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" name="ม้วนกระดาษ: แนวนอน 21">
            <a:extLst>
              <a:ext uri="{FF2B5EF4-FFF2-40B4-BE49-F238E27FC236}">
                <a16:creationId xmlns="" xmlns:a16="http://schemas.microsoft.com/office/drawing/2014/main" id="{6AA9D58F-7FBA-46D7-8A64-165D3FA52903}"/>
              </a:ext>
            </a:extLst>
          </p:cNvPr>
          <p:cNvSpPr/>
          <p:nvPr/>
        </p:nvSpPr>
        <p:spPr>
          <a:xfrm>
            <a:off x="1138356" y="1196517"/>
            <a:ext cx="3341876" cy="946949"/>
          </a:xfrm>
          <a:prstGeom prst="horizontalScroll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dirty="0"/>
          </a:p>
        </p:txBody>
      </p:sp>
      <p:sp>
        <p:nvSpPr>
          <p:cNvPr id="55" name="กล่องข้อความ 52">
            <a:extLst>
              <a:ext uri="{FF2B5EF4-FFF2-40B4-BE49-F238E27FC236}">
                <a16:creationId xmlns="" xmlns:a16="http://schemas.microsoft.com/office/drawing/2014/main" id="{3C9D2E1C-8B95-4E25-85D2-B7216AF495D0}"/>
              </a:ext>
            </a:extLst>
          </p:cNvPr>
          <p:cNvSpPr txBox="1"/>
          <p:nvPr/>
        </p:nvSpPr>
        <p:spPr>
          <a:xfrm>
            <a:off x="1403648" y="1377604"/>
            <a:ext cx="26635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3200" b="1" dirty="0" smtClean="0">
                <a:solidFill>
                  <a:schemeClr val="bg1"/>
                </a:solidFill>
                <a:latin typeface="4711_AtNoon_Regular" panose="02020603050405020304" pitchFamily="18" charset="-34"/>
                <a:cs typeface="4711_AtNoon_Regular" panose="02020603050405020304" pitchFamily="18" charset="-34"/>
              </a:rPr>
              <a:t>ท่านทราบหรือไม่ว่า...</a:t>
            </a:r>
            <a:endParaRPr lang="th-TH" sz="3200" b="1" dirty="0">
              <a:solidFill>
                <a:schemeClr val="bg1"/>
              </a:solidFill>
              <a:latin typeface="4711_AtNoon_Regular" panose="02020603050405020304" pitchFamily="18" charset="-34"/>
              <a:cs typeface="4711_AtNoon_Regular" panose="02020603050405020304" pitchFamily="18" charset="-34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156149" y="108173"/>
            <a:ext cx="20395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dirty="0" smtClean="0"/>
              <a:t>คู่มือการจดทะเบียนพาณิชย์</a:t>
            </a:r>
            <a:endParaRPr lang="th-TH" sz="1800" dirty="0"/>
          </a:p>
        </p:txBody>
      </p:sp>
    </p:spTree>
    <p:extLst>
      <p:ext uri="{BB962C8B-B14F-4D97-AF65-F5344CB8AC3E}">
        <p14:creationId xmlns:p14="http://schemas.microsoft.com/office/powerpoint/2010/main" val="2853967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211</TotalTime>
  <Words>181</Words>
  <Application>Microsoft Office PowerPoint</Application>
  <PresentationFormat>นำเสนอทางหน้าจอ (4:3)</PresentationFormat>
  <Paragraphs>27</Paragraphs>
  <Slides>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</vt:i4>
      </vt:variant>
    </vt:vector>
  </HeadingPairs>
  <TitlesOfParts>
    <vt:vector size="2" baseType="lpstr">
      <vt:lpstr>ชุดรูปแบบของ Office</vt:lpstr>
      <vt:lpstr>งานนำเสนอ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การจดทะเบียนพาณิชย์</dc:title>
  <dc:creator>User</dc:creator>
  <cp:lastModifiedBy>User</cp:lastModifiedBy>
  <cp:revision>20</cp:revision>
  <dcterms:created xsi:type="dcterms:W3CDTF">2021-04-23T07:49:49Z</dcterms:created>
  <dcterms:modified xsi:type="dcterms:W3CDTF">2021-04-26T06:41:48Z</dcterms:modified>
</cp:coreProperties>
</file>