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8" r:id="rId2"/>
  </p:sldIdLst>
  <p:sldSz cx="12192000" cy="6858000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8056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r">
              <a:defRPr sz="1300"/>
            </a:lvl1pPr>
          </a:lstStyle>
          <a:p>
            <a:fld id="{3DD01F50-177C-419E-8CCC-437C570FE239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3" tIns="47781" rIns="95563" bIns="47781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5563" tIns="47781" rIns="95563" bIns="47781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4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8054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r">
              <a:defRPr sz="1300"/>
            </a:lvl1pPr>
          </a:lstStyle>
          <a:p>
            <a:fld id="{109D5CA7-9CAF-499B-B3C4-1426B642B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2261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9D5CA7-9CAF-499B-B3C4-1426B642BD8C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32219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5762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50823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8183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3320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4123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588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6955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180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8315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102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8525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D9107-C5B2-465E-9907-561276363192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3121E-6062-482F-A53D-1DEA51A763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278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สี่เหลี่ยมผืนผ้า: มุมมน 44">
            <a:extLst>
              <a:ext uri="{FF2B5EF4-FFF2-40B4-BE49-F238E27FC236}">
                <a16:creationId xmlns="" xmlns:a16="http://schemas.microsoft.com/office/drawing/2014/main" id="{19D91758-2817-411B-9271-4765DBDD73F4}"/>
              </a:ext>
            </a:extLst>
          </p:cNvPr>
          <p:cNvSpPr/>
          <p:nvPr/>
        </p:nvSpPr>
        <p:spPr>
          <a:xfrm rot="21267471">
            <a:off x="5378212" y="1328415"/>
            <a:ext cx="2351638" cy="60545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34" name="ม้วนกระดาษ: แนวนอน 21">
            <a:extLst>
              <a:ext uri="{FF2B5EF4-FFF2-40B4-BE49-F238E27FC236}">
                <a16:creationId xmlns="" xmlns:a16="http://schemas.microsoft.com/office/drawing/2014/main" id="{6AA9D58F-7FBA-46D7-8A64-165D3FA52903}"/>
              </a:ext>
            </a:extLst>
          </p:cNvPr>
          <p:cNvSpPr/>
          <p:nvPr/>
        </p:nvSpPr>
        <p:spPr>
          <a:xfrm>
            <a:off x="1015765" y="3877899"/>
            <a:ext cx="6777665" cy="714074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pic>
        <p:nvPicPr>
          <p:cNvPr id="21" name="รูปภาพ 20">
            <a:extLst>
              <a:ext uri="{FF2B5EF4-FFF2-40B4-BE49-F238E27FC236}">
                <a16:creationId xmlns="" xmlns:a16="http://schemas.microsoft.com/office/drawing/2014/main" id="{B1CBFE95-9B59-4813-8145-6AC54A9285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11" y="3960693"/>
            <a:ext cx="645456" cy="645456"/>
          </a:xfrm>
          <a:prstGeom prst="rect">
            <a:avLst/>
          </a:prstGeom>
        </p:spPr>
      </p:pic>
      <p:sp>
        <p:nvSpPr>
          <p:cNvPr id="18" name="สี่เหลี่ยมผืนผ้า: มุมมน 11">
            <a:extLst>
              <a:ext uri="{FF2B5EF4-FFF2-40B4-BE49-F238E27FC236}">
                <a16:creationId xmlns="" xmlns:a16="http://schemas.microsoft.com/office/drawing/2014/main" id="{E281BB15-C14B-4C1B-9A97-B5AB856DF122}"/>
              </a:ext>
            </a:extLst>
          </p:cNvPr>
          <p:cNvSpPr/>
          <p:nvPr/>
        </p:nvSpPr>
        <p:spPr>
          <a:xfrm rot="21267471">
            <a:off x="466732" y="1509427"/>
            <a:ext cx="2351638" cy="60545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17" name="สี่เหลี่ยมผืนผ้า: มุมมน 44">
            <a:extLst>
              <a:ext uri="{FF2B5EF4-FFF2-40B4-BE49-F238E27FC236}">
                <a16:creationId xmlns="" xmlns:a16="http://schemas.microsoft.com/office/drawing/2014/main" id="{19D91758-2817-411B-9271-4765DBDD73F4}"/>
              </a:ext>
            </a:extLst>
          </p:cNvPr>
          <p:cNvSpPr/>
          <p:nvPr/>
        </p:nvSpPr>
        <p:spPr>
          <a:xfrm rot="21267471">
            <a:off x="2906168" y="1411182"/>
            <a:ext cx="2351638" cy="60545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pic>
        <p:nvPicPr>
          <p:cNvPr id="3" name="รูปภาพ 2">
            <a:extLst>
              <a:ext uri="{FF2B5EF4-FFF2-40B4-BE49-F238E27FC236}">
                <a16:creationId xmlns="" xmlns:a16="http://schemas.microsoft.com/office/drawing/2014/main" id="{23C641D9-A200-471B-92A6-DB730069DF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17" y="1415078"/>
            <a:ext cx="722840" cy="722840"/>
          </a:xfrm>
          <a:prstGeom prst="rect">
            <a:avLst/>
          </a:prstGeom>
        </p:spPr>
      </p:pic>
      <p:sp>
        <p:nvSpPr>
          <p:cNvPr id="6" name="สี่เหลี่ยมผืนผ้า: มุมมน 31">
            <a:extLst>
              <a:ext uri="{FF2B5EF4-FFF2-40B4-BE49-F238E27FC236}">
                <a16:creationId xmlns="" xmlns:a16="http://schemas.microsoft.com/office/drawing/2014/main" id="{A87296A3-47E9-43ED-B5AB-F9C241E11A08}"/>
              </a:ext>
            </a:extLst>
          </p:cNvPr>
          <p:cNvSpPr/>
          <p:nvPr/>
        </p:nvSpPr>
        <p:spPr>
          <a:xfrm>
            <a:off x="510059" y="1945015"/>
            <a:ext cx="2351638" cy="201597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4" name="กล่องข้อความ 30">
            <a:extLst>
              <a:ext uri="{FF2B5EF4-FFF2-40B4-BE49-F238E27FC236}">
                <a16:creationId xmlns="" xmlns:a16="http://schemas.microsoft.com/office/drawing/2014/main" id="{8F494CD2-1AB7-41AB-BA56-0D331CFB80FE}"/>
              </a:ext>
            </a:extLst>
          </p:cNvPr>
          <p:cNvSpPr txBox="1"/>
          <p:nvPr/>
        </p:nvSpPr>
        <p:spPr>
          <a:xfrm rot="21291327">
            <a:off x="450395" y="1474829"/>
            <a:ext cx="2844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H Sarabun New" pitchFamily="34" charset="-34"/>
                <a:cs typeface="TH Sarabun New" pitchFamily="34" charset="-34"/>
              </a:rPr>
              <a:t>ทรัพย์สินที่ต้องเสียภาษี</a:t>
            </a:r>
          </a:p>
        </p:txBody>
      </p:sp>
      <p:sp>
        <p:nvSpPr>
          <p:cNvPr id="7" name="กล่องข้อความ 32">
            <a:extLst>
              <a:ext uri="{FF2B5EF4-FFF2-40B4-BE49-F238E27FC236}">
                <a16:creationId xmlns="" xmlns:a16="http://schemas.microsoft.com/office/drawing/2014/main" id="{F652DA7F-2B0C-4A9B-BD8E-1C15B71AE7EB}"/>
              </a:ext>
            </a:extLst>
          </p:cNvPr>
          <p:cNvSpPr txBox="1"/>
          <p:nvPr/>
        </p:nvSpPr>
        <p:spPr>
          <a:xfrm>
            <a:off x="754159" y="1974112"/>
            <a:ext cx="223706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>
                <a:latin typeface="TH Sarabun New" pitchFamily="34" charset="-34"/>
                <a:cs typeface="TH Sarabun New" pitchFamily="34" charset="-34"/>
              </a:rPr>
              <a:t>“ที่ดิน”  </a:t>
            </a:r>
            <a:r>
              <a:rPr lang="en-US" sz="1800" dirty="0">
                <a:latin typeface="TH Sarabun New" pitchFamily="34" charset="-34"/>
                <a:cs typeface="TH Sarabun New" pitchFamily="34" charset="-34"/>
              </a:rPr>
              <a:t>=</a:t>
            </a:r>
            <a:r>
              <a:rPr lang="th-TH" sz="1800" dirty="0">
                <a:latin typeface="TH Sarabun New" pitchFamily="34" charset="-34"/>
                <a:cs typeface="TH Sarabun New" pitchFamily="34" charset="-34"/>
              </a:rPr>
              <a:t> พื้นดินและให้หมายความรวมถึงพื้นที่ที่เป็น “ภูเขา” หรือที่มี “น้ำ” ด้วย</a:t>
            </a:r>
          </a:p>
          <a:p>
            <a:r>
              <a:rPr lang="th-TH" sz="1800" dirty="0">
                <a:latin typeface="TH Sarabun New" pitchFamily="34" charset="-34"/>
                <a:cs typeface="TH Sarabun New" pitchFamily="34" charset="-34"/>
              </a:rPr>
              <a:t>“สิ่งปลูกสร้าง” </a:t>
            </a:r>
            <a:r>
              <a:rPr lang="en-US" sz="1800" dirty="0">
                <a:latin typeface="TH Sarabun New" pitchFamily="34" charset="-34"/>
                <a:cs typeface="TH Sarabun New" pitchFamily="34" charset="-34"/>
              </a:rPr>
              <a:t>= </a:t>
            </a:r>
            <a:r>
              <a:rPr lang="th-TH" sz="1800" dirty="0">
                <a:latin typeface="TH Sarabun New" pitchFamily="34" charset="-34"/>
                <a:cs typeface="TH Sarabun New" pitchFamily="34" charset="-34"/>
              </a:rPr>
              <a:t>โรงเรือน  อาคาร  ตึก  หรือสิ่งปลูกสร้างอย่างอื่น  หมายรวมถึง  “ห้องชุด”  และ  “แพ”  ด้วย</a:t>
            </a:r>
          </a:p>
        </p:txBody>
      </p:sp>
      <p:sp>
        <p:nvSpPr>
          <p:cNvPr id="8" name="สี่เหลี่ยมผืนผ้า: มุมมน 33">
            <a:extLst>
              <a:ext uri="{FF2B5EF4-FFF2-40B4-BE49-F238E27FC236}">
                <a16:creationId xmlns="" xmlns:a16="http://schemas.microsoft.com/office/drawing/2014/main" id="{C3FB6272-1E0B-44BE-AA09-35C39CFCB3EC}"/>
              </a:ext>
            </a:extLst>
          </p:cNvPr>
          <p:cNvSpPr/>
          <p:nvPr/>
        </p:nvSpPr>
        <p:spPr>
          <a:xfrm>
            <a:off x="2955974" y="1974112"/>
            <a:ext cx="2351638" cy="192356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9" name="สี่เหลี่ยมผืนผ้า: มุมมน 43">
            <a:extLst>
              <a:ext uri="{FF2B5EF4-FFF2-40B4-BE49-F238E27FC236}">
                <a16:creationId xmlns="" xmlns:a16="http://schemas.microsoft.com/office/drawing/2014/main" id="{3295B555-2602-4FAF-98B3-7DCBC3FD92E8}"/>
              </a:ext>
            </a:extLst>
          </p:cNvPr>
          <p:cNvSpPr/>
          <p:nvPr/>
        </p:nvSpPr>
        <p:spPr>
          <a:xfrm>
            <a:off x="5378212" y="1911092"/>
            <a:ext cx="2351638" cy="20496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pic>
        <p:nvPicPr>
          <p:cNvPr id="10" name="รูปภาพ 9">
            <a:extLst>
              <a:ext uri="{FF2B5EF4-FFF2-40B4-BE49-F238E27FC236}">
                <a16:creationId xmlns="" xmlns:a16="http://schemas.microsoft.com/office/drawing/2014/main" id="{A60B5A54-07F1-4B6E-B203-7FF6B0D2B4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004" y="1278819"/>
            <a:ext cx="878181" cy="878181"/>
          </a:xfrm>
          <a:prstGeom prst="rect">
            <a:avLst/>
          </a:prstGeom>
        </p:spPr>
      </p:pic>
      <p:sp>
        <p:nvSpPr>
          <p:cNvPr id="11" name="กล่องข้อความ 34">
            <a:extLst>
              <a:ext uri="{FF2B5EF4-FFF2-40B4-BE49-F238E27FC236}">
                <a16:creationId xmlns="" xmlns:a16="http://schemas.microsoft.com/office/drawing/2014/main" id="{CE1BFA3B-4498-4C54-98A0-FCA81D6C4218}"/>
              </a:ext>
            </a:extLst>
          </p:cNvPr>
          <p:cNvSpPr txBox="1"/>
          <p:nvPr/>
        </p:nvSpPr>
        <p:spPr>
          <a:xfrm rot="21228955">
            <a:off x="3372113" y="1378562"/>
            <a:ext cx="1883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 New" pitchFamily="34" charset="-34"/>
                <a:cs typeface="TH Sarabun New" pitchFamily="34" charset="-34"/>
              </a:rPr>
              <a:t>ฐานภาษี</a:t>
            </a:r>
          </a:p>
        </p:txBody>
      </p:sp>
      <p:sp>
        <p:nvSpPr>
          <p:cNvPr id="12" name="กล่องข้อความ 50">
            <a:extLst>
              <a:ext uri="{FF2B5EF4-FFF2-40B4-BE49-F238E27FC236}">
                <a16:creationId xmlns="" xmlns:a16="http://schemas.microsoft.com/office/drawing/2014/main" id="{2023CD03-E226-454E-8FBC-61D85578F404}"/>
              </a:ext>
            </a:extLst>
          </p:cNvPr>
          <p:cNvSpPr txBox="1"/>
          <p:nvPr/>
        </p:nvSpPr>
        <p:spPr>
          <a:xfrm>
            <a:off x="3067968" y="2133852"/>
            <a:ext cx="2329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latin typeface="TH Sarabun New" pitchFamily="34" charset="-34"/>
                <a:cs typeface="TH Sarabun New" pitchFamily="34" charset="-34"/>
              </a:rPr>
              <a:t>มูลค่าทั้งหมดของที่ดิน  สิ่งปลูกสร้างและห้องชุด  โดยใช้ราคาประเมินทุนทรัพย์ตามข้อมูลของกรมธนา</a:t>
            </a:r>
            <a:r>
              <a:rPr lang="th-TH" sz="2000" dirty="0" smtClean="0">
                <a:latin typeface="TH Sarabun New" pitchFamily="34" charset="-34"/>
                <a:cs typeface="TH Sarabun New" pitchFamily="34" charset="-34"/>
              </a:rPr>
              <a:t>รักษ์</a:t>
            </a:r>
            <a:endParaRPr lang="th-TH" sz="2000" dirty="0">
              <a:latin typeface="TH Sarabun New" pitchFamily="34" charset="-34"/>
              <a:cs typeface="TH Sarabun New" pitchFamily="34" charset="-34"/>
            </a:endParaRPr>
          </a:p>
        </p:txBody>
      </p:sp>
      <p:pic>
        <p:nvPicPr>
          <p:cNvPr id="15" name="รูปภาพ 14">
            <a:extLst>
              <a:ext uri="{FF2B5EF4-FFF2-40B4-BE49-F238E27FC236}">
                <a16:creationId xmlns="" xmlns:a16="http://schemas.microsoft.com/office/drawing/2014/main" id="{FD9A81E1-6026-4A6D-A019-6C722D0B5B5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9433" y="1497875"/>
            <a:ext cx="673578" cy="673578"/>
          </a:xfrm>
          <a:prstGeom prst="rect">
            <a:avLst/>
          </a:prstGeom>
        </p:spPr>
      </p:pic>
      <p:sp>
        <p:nvSpPr>
          <p:cNvPr id="19" name="กล่องข้อความ 87">
            <a:extLst>
              <a:ext uri="{FF2B5EF4-FFF2-40B4-BE49-F238E27FC236}">
                <a16:creationId xmlns="" xmlns:a16="http://schemas.microsoft.com/office/drawing/2014/main" id="{2E20D082-27D9-4F74-8E68-D16D580D25F8}"/>
              </a:ext>
            </a:extLst>
          </p:cNvPr>
          <p:cNvSpPr txBox="1"/>
          <p:nvPr/>
        </p:nvSpPr>
        <p:spPr>
          <a:xfrm>
            <a:off x="895391" y="3877899"/>
            <a:ext cx="7048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H Sarabun New" pitchFamily="34" charset="-34"/>
                <a:cs typeface="TH Sarabun New" pitchFamily="34" charset="-34"/>
              </a:rPr>
              <a:t>อัตราการจัดเก็บภาษีแบ่งตามการใช้ประโยชน์</a:t>
            </a:r>
          </a:p>
        </p:txBody>
      </p:sp>
      <p:sp>
        <p:nvSpPr>
          <p:cNvPr id="22" name="สี่เหลี่ยมผืนผ้า: มุมมนด้านทแยง 16">
            <a:extLst>
              <a:ext uri="{FF2B5EF4-FFF2-40B4-BE49-F238E27FC236}">
                <a16:creationId xmlns="" xmlns:a16="http://schemas.microsoft.com/office/drawing/2014/main" id="{0EE7D9DC-5BBA-4568-8C69-DD4174E318F9}"/>
              </a:ext>
            </a:extLst>
          </p:cNvPr>
          <p:cNvSpPr/>
          <p:nvPr/>
        </p:nvSpPr>
        <p:spPr>
          <a:xfrm>
            <a:off x="506037" y="4535150"/>
            <a:ext cx="2329408" cy="2266529"/>
          </a:xfrm>
          <a:prstGeom prst="round2Diag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23" name="สี่เหลี่ยมผืนผ้า: มุมมนด้านทแยง 16">
            <a:extLst>
              <a:ext uri="{FF2B5EF4-FFF2-40B4-BE49-F238E27FC236}">
                <a16:creationId xmlns="" xmlns:a16="http://schemas.microsoft.com/office/drawing/2014/main" id="{0EE7D9DC-5BBA-4568-8C69-DD4174E318F9}"/>
              </a:ext>
            </a:extLst>
          </p:cNvPr>
          <p:cNvSpPr/>
          <p:nvPr/>
        </p:nvSpPr>
        <p:spPr>
          <a:xfrm>
            <a:off x="3025063" y="4522881"/>
            <a:ext cx="2329408" cy="2266529"/>
          </a:xfrm>
          <a:prstGeom prst="round2Diag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24" name="สี่เหลี่ยมผืนผ้า: มุมมนด้านทแยง 16">
            <a:extLst>
              <a:ext uri="{FF2B5EF4-FFF2-40B4-BE49-F238E27FC236}">
                <a16:creationId xmlns="" xmlns:a16="http://schemas.microsoft.com/office/drawing/2014/main" id="{0EE7D9DC-5BBA-4568-8C69-DD4174E318F9}"/>
              </a:ext>
            </a:extLst>
          </p:cNvPr>
          <p:cNvSpPr/>
          <p:nvPr/>
        </p:nvSpPr>
        <p:spPr>
          <a:xfrm>
            <a:off x="5487691" y="4522880"/>
            <a:ext cx="2329408" cy="2266529"/>
          </a:xfrm>
          <a:prstGeom prst="round2Diag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25" name="กล่องข้อความ 71">
            <a:extLst>
              <a:ext uri="{FF2B5EF4-FFF2-40B4-BE49-F238E27FC236}">
                <a16:creationId xmlns="" xmlns:a16="http://schemas.microsoft.com/office/drawing/2014/main" id="{EBB43214-762E-477F-AD36-2B38E023E32A}"/>
              </a:ext>
            </a:extLst>
          </p:cNvPr>
          <p:cNvSpPr txBox="1"/>
          <p:nvPr/>
        </p:nvSpPr>
        <p:spPr>
          <a:xfrm>
            <a:off x="477847" y="4421585"/>
            <a:ext cx="23294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>
                <a:latin typeface="TH Sarabun New" pitchFamily="34" charset="-34"/>
                <a:cs typeface="TH Sarabun New" pitchFamily="34" charset="-34"/>
              </a:rPr>
              <a:t>เกษตรกรรม</a:t>
            </a:r>
          </a:p>
        </p:txBody>
      </p:sp>
      <p:sp>
        <p:nvSpPr>
          <p:cNvPr id="26" name="กล่องข้อความ 73">
            <a:extLst>
              <a:ext uri="{FF2B5EF4-FFF2-40B4-BE49-F238E27FC236}">
                <a16:creationId xmlns="" xmlns:a16="http://schemas.microsoft.com/office/drawing/2014/main" id="{5C1A5A63-F54A-41B7-9033-DEED0013FAFB}"/>
              </a:ext>
            </a:extLst>
          </p:cNvPr>
          <p:cNvSpPr txBox="1"/>
          <p:nvPr/>
        </p:nvSpPr>
        <p:spPr>
          <a:xfrm>
            <a:off x="2911044" y="4360195"/>
            <a:ext cx="232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latin typeface="TH Sarabun New" pitchFamily="34" charset="-34"/>
                <a:cs typeface="TH Sarabun New" pitchFamily="34" charset="-34"/>
              </a:rPr>
              <a:t>ที่อยู่อาศัย</a:t>
            </a:r>
          </a:p>
        </p:txBody>
      </p:sp>
      <p:sp>
        <p:nvSpPr>
          <p:cNvPr id="27" name="กล่องข้อความ 82">
            <a:extLst>
              <a:ext uri="{FF2B5EF4-FFF2-40B4-BE49-F238E27FC236}">
                <a16:creationId xmlns="" xmlns:a16="http://schemas.microsoft.com/office/drawing/2014/main" id="{8A6740AE-877C-41E5-98C7-936DFF85FA07}"/>
              </a:ext>
            </a:extLst>
          </p:cNvPr>
          <p:cNvSpPr txBox="1"/>
          <p:nvPr/>
        </p:nvSpPr>
        <p:spPr>
          <a:xfrm>
            <a:off x="5275910" y="4387040"/>
            <a:ext cx="232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 err="1">
                <a:latin typeface="TH Sarabun New" pitchFamily="34" charset="-34"/>
                <a:cs typeface="TH Sarabun New" pitchFamily="34" charset="-34"/>
              </a:rPr>
              <a:t>อื่นๆ</a:t>
            </a:r>
            <a:endParaRPr lang="th-TH" sz="4000" b="1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29" name="กล่องข้อความ 72">
            <a:extLst>
              <a:ext uri="{FF2B5EF4-FFF2-40B4-BE49-F238E27FC236}">
                <a16:creationId xmlns="" xmlns:a16="http://schemas.microsoft.com/office/drawing/2014/main" id="{90659CAD-C23E-4AC0-92D2-FB00A9970550}"/>
              </a:ext>
            </a:extLst>
          </p:cNvPr>
          <p:cNvSpPr txBox="1"/>
          <p:nvPr/>
        </p:nvSpPr>
        <p:spPr>
          <a:xfrm>
            <a:off x="561019" y="5065619"/>
            <a:ext cx="2329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>
                <a:latin typeface="TH Sarabun New" pitchFamily="34" charset="-34"/>
                <a:cs typeface="+mj-cs"/>
              </a:rPr>
              <a:t>     </a:t>
            </a:r>
            <a:r>
              <a:rPr lang="th-TH" sz="1800" dirty="0">
                <a:latin typeface="TH Sarabun New" pitchFamily="34" charset="-34"/>
                <a:cs typeface="+mj-cs"/>
                <a:sym typeface="Wingdings" panose="05000000000000000000" pitchFamily="2" charset="2"/>
              </a:rPr>
              <a:t></a:t>
            </a:r>
            <a:r>
              <a:rPr lang="th-TH" sz="1800" dirty="0">
                <a:latin typeface="TH Sarabun New" pitchFamily="34" charset="-34"/>
                <a:cs typeface="+mj-cs"/>
              </a:rPr>
              <a:t>เป็นบุคคลธรรมดา+เป็นโฉนด+ทำเกษตร  </a:t>
            </a:r>
            <a:r>
              <a:rPr lang="th-TH" sz="1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+mj-cs"/>
              </a:rPr>
              <a:t>ยกเว้นฐานภาษี 50  ล้านบาท </a:t>
            </a:r>
            <a:r>
              <a:rPr lang="th-TH" sz="1800" dirty="0">
                <a:latin typeface="TH Sarabun New" pitchFamily="34" charset="-34"/>
                <a:cs typeface="+mj-cs"/>
              </a:rPr>
              <a:t>ตามที่ประกาศกำหนด</a:t>
            </a:r>
          </a:p>
          <a:p>
            <a:r>
              <a:rPr lang="th-TH" sz="1800" dirty="0">
                <a:latin typeface="TH Sarabun New" pitchFamily="34" charset="-34"/>
                <a:cs typeface="+mj-cs"/>
              </a:rPr>
              <a:t>    </a:t>
            </a:r>
            <a:r>
              <a:rPr lang="th-TH" sz="1800" dirty="0">
                <a:latin typeface="TH Sarabun New" pitchFamily="34" charset="-34"/>
                <a:cs typeface="+mj-cs"/>
                <a:sym typeface="Wingdings" panose="05000000000000000000" pitchFamily="2" charset="2"/>
              </a:rPr>
              <a:t>เป็นนิติบุคคล / ที่ดินไม่ใช่โฉนด  ทำเกษตร  </a:t>
            </a:r>
            <a:r>
              <a:rPr lang="th-TH" sz="1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+mj-cs"/>
                <a:sym typeface="Wingdings" panose="05000000000000000000" pitchFamily="2" charset="2"/>
              </a:rPr>
              <a:t>เสียภาษีในอัตรา  0.01 </a:t>
            </a:r>
            <a:r>
              <a:rPr lang="en-US" sz="1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+mj-cs"/>
                <a:sym typeface="Wingdings" panose="05000000000000000000" pitchFamily="2" charset="2"/>
              </a:rPr>
              <a:t>%</a:t>
            </a:r>
            <a:endParaRPr lang="th-TH" sz="1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itchFamily="34" charset="-34"/>
              <a:cs typeface="+mj-cs"/>
            </a:endParaRPr>
          </a:p>
        </p:txBody>
      </p:sp>
      <p:sp>
        <p:nvSpPr>
          <p:cNvPr id="30" name="กล่องข้อความ 79">
            <a:extLst>
              <a:ext uri="{FF2B5EF4-FFF2-40B4-BE49-F238E27FC236}">
                <a16:creationId xmlns="" xmlns:a16="http://schemas.microsoft.com/office/drawing/2014/main" id="{91DE7A1C-6B8C-4D92-8BDA-189800CDFABE}"/>
              </a:ext>
            </a:extLst>
          </p:cNvPr>
          <p:cNvSpPr txBox="1"/>
          <p:nvPr/>
        </p:nvSpPr>
        <p:spPr>
          <a:xfrm>
            <a:off x="3014098" y="4837922"/>
            <a:ext cx="22390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>
                <a:latin typeface="TH Sarabun New" pitchFamily="34" charset="-34"/>
                <a:cs typeface="+mj-cs"/>
              </a:rPr>
              <a:t>     </a:t>
            </a:r>
            <a:r>
              <a:rPr lang="th-TH" sz="1400" dirty="0">
                <a:latin typeface="TH Sarabun New" pitchFamily="34" charset="-34"/>
                <a:cs typeface="+mj-cs"/>
                <a:sym typeface="Wingdings" panose="05000000000000000000" pitchFamily="2" charset="2"/>
              </a:rPr>
              <a:t>เป็นเจ้าของที่ดิน(โฉนด)+เป็นเจ้าของสิ่งปลูกสร้าง+มีชื่อในทะเบียนบ้าน  </a:t>
            </a:r>
          </a:p>
          <a:p>
            <a:r>
              <a:rPr lang="th-TH" sz="1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+mj-cs"/>
                <a:sym typeface="Wingdings" panose="05000000000000000000" pitchFamily="2" charset="2"/>
              </a:rPr>
              <a:t>ยกเว้นฐานภาษี  50     ล้านบาท</a:t>
            </a:r>
            <a:endParaRPr lang="th-TH" sz="14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itchFamily="34" charset="-34"/>
              <a:cs typeface="+mj-cs"/>
            </a:endParaRPr>
          </a:p>
          <a:p>
            <a:r>
              <a:rPr lang="th-TH" sz="1400" dirty="0">
                <a:latin typeface="TH Sarabun New" pitchFamily="34" charset="-34"/>
                <a:cs typeface="+mj-cs"/>
              </a:rPr>
              <a:t>    </a:t>
            </a:r>
            <a:r>
              <a:rPr lang="th-TH" sz="1400" dirty="0">
                <a:latin typeface="TH Sarabun New" pitchFamily="34" charset="-34"/>
                <a:cs typeface="+mj-cs"/>
                <a:sym typeface="Wingdings" panose="05000000000000000000" pitchFamily="2" charset="2"/>
              </a:rPr>
              <a:t>ไม่ใช่เจ้าของที่ดิน(โฉนด) แต่เป็นเจ้าของสิ่งปลูกสร้าง+มีชื่อในทะเบียนบ้าน  </a:t>
            </a:r>
          </a:p>
          <a:p>
            <a:r>
              <a:rPr lang="th-TH" sz="1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+mj-cs"/>
                <a:sym typeface="Wingdings" panose="05000000000000000000" pitchFamily="2" charset="2"/>
              </a:rPr>
              <a:t>ยกเว้นฐานภาษี  10  ล้านบาท</a:t>
            </a:r>
          </a:p>
          <a:p>
            <a:r>
              <a:rPr lang="th-TH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+mj-cs"/>
                <a:sym typeface="Wingdings" panose="05000000000000000000" pitchFamily="2" charset="2"/>
              </a:rPr>
              <a:t>   </a:t>
            </a:r>
            <a:r>
              <a:rPr lang="th-TH" sz="1400" dirty="0">
                <a:latin typeface="TH Sarabun New" pitchFamily="34" charset="-34"/>
                <a:cs typeface="+mj-cs"/>
                <a:sym typeface="Wingdings" panose="05000000000000000000" pitchFamily="2" charset="2"/>
              </a:rPr>
              <a:t>บ้านหลังอื่น เป็นเจ้าของที่ดิน แต่ไม่มีชื่อในทะเบียนบ้าน  </a:t>
            </a:r>
            <a:r>
              <a:rPr lang="th-TH" sz="1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+mj-cs"/>
                <a:sym typeface="Wingdings" panose="05000000000000000000" pitchFamily="2" charset="2"/>
              </a:rPr>
              <a:t>เสียภาษีในอัตรา  0.02</a:t>
            </a:r>
            <a:r>
              <a:rPr lang="en-US" sz="1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+mj-cs"/>
                <a:sym typeface="Wingdings" panose="05000000000000000000" pitchFamily="2" charset="2"/>
              </a:rPr>
              <a:t>%</a:t>
            </a:r>
            <a:endParaRPr lang="th-TH" sz="14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itchFamily="34" charset="-34"/>
              <a:cs typeface="+mj-cs"/>
            </a:endParaRPr>
          </a:p>
        </p:txBody>
      </p:sp>
      <p:sp>
        <p:nvSpPr>
          <p:cNvPr id="31" name="กล่องข้อความ 83">
            <a:extLst>
              <a:ext uri="{FF2B5EF4-FFF2-40B4-BE49-F238E27FC236}">
                <a16:creationId xmlns="" xmlns:a16="http://schemas.microsoft.com/office/drawing/2014/main" id="{441EB2B7-E266-4065-AA0E-03AEEEBD9432}"/>
              </a:ext>
            </a:extLst>
          </p:cNvPr>
          <p:cNvSpPr txBox="1"/>
          <p:nvPr/>
        </p:nvSpPr>
        <p:spPr>
          <a:xfrm>
            <a:off x="5420968" y="4915831"/>
            <a:ext cx="2332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>
                <a:latin typeface="TH Sarabun New" pitchFamily="34" charset="-34"/>
                <a:cs typeface="TH Sarabun New" pitchFamily="34" charset="-34"/>
              </a:rPr>
              <a:t>     </a:t>
            </a:r>
            <a:r>
              <a:rPr lang="th-TH" sz="1800" dirty="0"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ร้านค้า  พาณิชยกรรม  อุตสาหกรรม  โรงแรม  รี</a:t>
            </a:r>
            <a:r>
              <a:rPr lang="th-TH" sz="1800" dirty="0" err="1"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สอร์ท</a:t>
            </a:r>
            <a:r>
              <a:rPr lang="th-TH" sz="1800" dirty="0"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  </a:t>
            </a:r>
            <a:r>
              <a:rPr lang="th-TH" sz="1800" dirty="0" smtClean="0"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ลฯ  </a:t>
            </a:r>
            <a:r>
              <a:rPr lang="th-TH" sz="1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เสียภาษีในอัตรา  0.3</a:t>
            </a:r>
            <a:r>
              <a:rPr lang="en-US" sz="1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%</a:t>
            </a:r>
            <a:endParaRPr lang="th-TH" sz="1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itchFamily="34" charset="-34"/>
              <a:cs typeface="TH Sarabun New" pitchFamily="34" charset="-34"/>
            </a:endParaRPr>
          </a:p>
        </p:txBody>
      </p:sp>
      <p:pic>
        <p:nvPicPr>
          <p:cNvPr id="32" name="รูปภาพ 31">
            <a:extLst>
              <a:ext uri="{FF2B5EF4-FFF2-40B4-BE49-F238E27FC236}">
                <a16:creationId xmlns="" xmlns:a16="http://schemas.microsoft.com/office/drawing/2014/main" id="{EFBF84B7-52B3-4A3A-A136-47340308D51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1379" y="6068454"/>
            <a:ext cx="692642" cy="692642"/>
          </a:xfrm>
          <a:prstGeom prst="rect">
            <a:avLst/>
          </a:prstGeom>
        </p:spPr>
      </p:pic>
      <p:pic>
        <p:nvPicPr>
          <p:cNvPr id="33" name="รูปภาพ 32">
            <a:extLst>
              <a:ext uri="{FF2B5EF4-FFF2-40B4-BE49-F238E27FC236}">
                <a16:creationId xmlns="" xmlns:a16="http://schemas.microsoft.com/office/drawing/2014/main" id="{78BA0677-4078-4CA3-8961-A6DB53EC134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960" y="5763649"/>
            <a:ext cx="933186" cy="933186"/>
          </a:xfrm>
          <a:prstGeom prst="rect">
            <a:avLst/>
          </a:prstGeom>
        </p:spPr>
      </p:pic>
      <p:sp>
        <p:nvSpPr>
          <p:cNvPr id="36" name="กล่องข้อความ 51">
            <a:extLst>
              <a:ext uri="{FF2B5EF4-FFF2-40B4-BE49-F238E27FC236}">
                <a16:creationId xmlns="" xmlns:a16="http://schemas.microsoft.com/office/drawing/2014/main" id="{B2DBBFCF-20D7-491E-A414-D4DF43CBDD26}"/>
              </a:ext>
            </a:extLst>
          </p:cNvPr>
          <p:cNvSpPr txBox="1"/>
          <p:nvPr/>
        </p:nvSpPr>
        <p:spPr>
          <a:xfrm>
            <a:off x="5435195" y="2111360"/>
            <a:ext cx="23294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>
                <a:latin typeface="TH Sarabun New" pitchFamily="34" charset="-34"/>
                <a:cs typeface="TH Sarabun New" pitchFamily="34" charset="-34"/>
              </a:rPr>
              <a:t>คือ ผู้ซึ่งเป็นเจ้าของหรือครอบครองที่ดินหรือสิ่งปลูกสร้างอยู่ในวันที่  1  มกราคม  ของปีใด  เป็นผู้เสียภาษีสำหรับปีนั้นตามที่กฎหมายกำหนด</a:t>
            </a:r>
          </a:p>
        </p:txBody>
      </p:sp>
      <p:sp>
        <p:nvSpPr>
          <p:cNvPr id="14" name="กล่องข้อความ 52">
            <a:extLst>
              <a:ext uri="{FF2B5EF4-FFF2-40B4-BE49-F238E27FC236}">
                <a16:creationId xmlns="" xmlns:a16="http://schemas.microsoft.com/office/drawing/2014/main" id="{3C9D2E1C-8B95-4E25-85D2-B7216AF495D0}"/>
              </a:ext>
            </a:extLst>
          </p:cNvPr>
          <p:cNvSpPr txBox="1"/>
          <p:nvPr/>
        </p:nvSpPr>
        <p:spPr>
          <a:xfrm rot="21290014">
            <a:off x="5847675" y="1365534"/>
            <a:ext cx="1883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 New" pitchFamily="34" charset="-34"/>
                <a:cs typeface="TH Sarabun New" pitchFamily="34" charset="-34"/>
              </a:rPr>
              <a:t>ผู้เสียภาษี</a:t>
            </a:r>
          </a:p>
        </p:txBody>
      </p:sp>
      <p:sp>
        <p:nvSpPr>
          <p:cNvPr id="37" name="สี่เหลี่ยมผืนผ้า: มุมมน 61">
            <a:extLst>
              <a:ext uri="{FF2B5EF4-FFF2-40B4-BE49-F238E27FC236}">
                <a16:creationId xmlns="" xmlns:a16="http://schemas.microsoft.com/office/drawing/2014/main" id="{FEC49F26-ED01-42A5-B11C-104577111389}"/>
              </a:ext>
            </a:extLst>
          </p:cNvPr>
          <p:cNvSpPr/>
          <p:nvPr/>
        </p:nvSpPr>
        <p:spPr>
          <a:xfrm>
            <a:off x="7870239" y="1279397"/>
            <a:ext cx="2351638" cy="74411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38" name="กล่องข้อความ 64">
            <a:extLst>
              <a:ext uri="{FF2B5EF4-FFF2-40B4-BE49-F238E27FC236}">
                <a16:creationId xmlns="" xmlns:a16="http://schemas.microsoft.com/office/drawing/2014/main" id="{BB85287C-CAA8-4D45-B9F3-B1D2D0EF4DA1}"/>
              </a:ext>
            </a:extLst>
          </p:cNvPr>
          <p:cNvSpPr txBox="1"/>
          <p:nvPr/>
        </p:nvSpPr>
        <p:spPr>
          <a:xfrm>
            <a:off x="7951978" y="1215684"/>
            <a:ext cx="235223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 New" pitchFamily="34" charset="-34"/>
                <a:cs typeface="TH Sarabun New" pitchFamily="34" charset="-34"/>
              </a:rPr>
              <a:t>บรรเทาภาระภาษี</a:t>
            </a:r>
          </a:p>
          <a:p>
            <a:pPr algn="ctr"/>
            <a:r>
              <a:rPr lang="th-TH" sz="1800" b="1" dirty="0">
                <a:latin typeface="TH Sarabun New" pitchFamily="34" charset="-34"/>
                <a:cs typeface="TH Sarabun New" pitchFamily="34" charset="-34"/>
              </a:rPr>
              <a:t>3 ปีแรก (พ.ศ. 2563-2565)</a:t>
            </a:r>
          </a:p>
        </p:txBody>
      </p:sp>
      <p:sp>
        <p:nvSpPr>
          <p:cNvPr id="39" name="สี่เหลี่ยมผืนผ้า: มุมมน 45">
            <a:extLst>
              <a:ext uri="{FF2B5EF4-FFF2-40B4-BE49-F238E27FC236}">
                <a16:creationId xmlns="" xmlns:a16="http://schemas.microsoft.com/office/drawing/2014/main" id="{5B71F1A4-89EF-45A4-8245-4EA7A2983B9F}"/>
              </a:ext>
            </a:extLst>
          </p:cNvPr>
          <p:cNvSpPr/>
          <p:nvPr/>
        </p:nvSpPr>
        <p:spPr>
          <a:xfrm>
            <a:off x="7896260" y="2107990"/>
            <a:ext cx="2329408" cy="1446550"/>
          </a:xfrm>
          <a:prstGeom prst="roundRect">
            <a:avLst/>
          </a:prstGeom>
          <a:noFill/>
          <a:ln w="38100" cap="flat" cmpd="thinThick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pic>
        <p:nvPicPr>
          <p:cNvPr id="40" name="รูปภาพ 39">
            <a:extLst>
              <a:ext uri="{FF2B5EF4-FFF2-40B4-BE49-F238E27FC236}">
                <a16:creationId xmlns="" xmlns:a16="http://schemas.microsoft.com/office/drawing/2014/main" id="{7F60B347-73AA-4BD1-A8D4-3A1BFEFDC4D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189" y="2121884"/>
            <a:ext cx="418439" cy="418439"/>
          </a:xfrm>
          <a:prstGeom prst="rect">
            <a:avLst/>
          </a:prstGeom>
        </p:spPr>
      </p:pic>
      <p:sp>
        <p:nvSpPr>
          <p:cNvPr id="41" name="กล่องข้อความ 67">
            <a:extLst>
              <a:ext uri="{FF2B5EF4-FFF2-40B4-BE49-F238E27FC236}">
                <a16:creationId xmlns="" xmlns:a16="http://schemas.microsoft.com/office/drawing/2014/main" id="{B0D12736-B9A3-4355-A340-924E58736A08}"/>
              </a:ext>
            </a:extLst>
          </p:cNvPr>
          <p:cNvSpPr txBox="1"/>
          <p:nvPr/>
        </p:nvSpPr>
        <p:spPr>
          <a:xfrm>
            <a:off x="7993535" y="2392098"/>
            <a:ext cx="2329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solidFill>
                  <a:srgbClr val="FF0000"/>
                </a:solidFill>
                <a:latin typeface="TH Sarabun New" pitchFamily="34" charset="-34"/>
                <a:cs typeface="TH Sarabun New" pitchFamily="34" charset="-34"/>
              </a:rPr>
              <a:t>   </a:t>
            </a:r>
            <a:r>
              <a:rPr lang="th-TH" sz="2000" dirty="0">
                <a:latin typeface="TH Sarabun New" pitchFamily="34" charset="-34"/>
                <a:cs typeface="TH Sarabun New" pitchFamily="34" charset="-34"/>
              </a:rPr>
              <a:t>ยกเว้นภาษีสำหรับบุคคลธรรมดาเป็นเจ้าของที่ดินและสิ่งปลูกสร้างประกอบเกษตรกรรม</a:t>
            </a:r>
          </a:p>
        </p:txBody>
      </p:sp>
      <p:sp>
        <p:nvSpPr>
          <p:cNvPr id="2" name="กล่องข้อความ 5">
            <a:extLst>
              <a:ext uri="{FF2B5EF4-FFF2-40B4-BE49-F238E27FC236}">
                <a16:creationId xmlns="" xmlns:a16="http://schemas.microsoft.com/office/drawing/2014/main" id="{60009B08-8F7D-4221-B713-40BA3A58AD71}"/>
              </a:ext>
            </a:extLst>
          </p:cNvPr>
          <p:cNvSpPr txBox="1"/>
          <p:nvPr/>
        </p:nvSpPr>
        <p:spPr>
          <a:xfrm>
            <a:off x="1670741" y="176447"/>
            <a:ext cx="95020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ภาษี</a:t>
            </a:r>
            <a:r>
              <a:rPr lang="th-TH" sz="7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ที่ดินและสิ่งปลูก</a:t>
            </a:r>
            <a:r>
              <a:rPr lang="th-TH" sz="7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สร้าง</a:t>
            </a:r>
            <a:endParaRPr lang="th-TH" sz="8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42" name="สี่เหลี่ยมผืนผ้า: มุมมน 66">
            <a:extLst>
              <a:ext uri="{FF2B5EF4-FFF2-40B4-BE49-F238E27FC236}">
                <a16:creationId xmlns="" xmlns:a16="http://schemas.microsoft.com/office/drawing/2014/main" id="{3B9B6ADC-7CE5-4B0B-BA52-39C40ABFD8B5}"/>
              </a:ext>
            </a:extLst>
          </p:cNvPr>
          <p:cNvSpPr/>
          <p:nvPr/>
        </p:nvSpPr>
        <p:spPr>
          <a:xfrm>
            <a:off x="7921952" y="3629159"/>
            <a:ext cx="2329408" cy="1446550"/>
          </a:xfrm>
          <a:prstGeom prst="roundRect">
            <a:avLst/>
          </a:prstGeom>
          <a:noFill/>
          <a:ln w="38100" cap="flat" cmpd="thinThick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pic>
        <p:nvPicPr>
          <p:cNvPr id="43" name="รูปภาพ 42">
            <a:extLst>
              <a:ext uri="{FF2B5EF4-FFF2-40B4-BE49-F238E27FC236}">
                <a16:creationId xmlns="" xmlns:a16="http://schemas.microsoft.com/office/drawing/2014/main" id="{E6998F96-10C8-47C0-AF36-735E975E4E2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335" y="3657912"/>
            <a:ext cx="483471" cy="483471"/>
          </a:xfrm>
          <a:prstGeom prst="rect">
            <a:avLst/>
          </a:prstGeom>
        </p:spPr>
      </p:pic>
      <p:sp>
        <p:nvSpPr>
          <p:cNvPr id="44" name="กล่องข้อความ 65">
            <a:extLst>
              <a:ext uri="{FF2B5EF4-FFF2-40B4-BE49-F238E27FC236}">
                <a16:creationId xmlns="" xmlns:a16="http://schemas.microsoft.com/office/drawing/2014/main" id="{5547AEE4-2A32-4CCA-8043-CA8C9753E487}"/>
              </a:ext>
            </a:extLst>
          </p:cNvPr>
          <p:cNvSpPr txBox="1"/>
          <p:nvPr/>
        </p:nvSpPr>
        <p:spPr>
          <a:xfrm>
            <a:off x="8008666" y="3918891"/>
            <a:ext cx="2329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latin typeface="TH Sarabun New" pitchFamily="34" charset="-34"/>
                <a:cs typeface="TH Sarabun New" pitchFamily="34" charset="-34"/>
              </a:rPr>
              <a:t>     </a:t>
            </a:r>
            <a:r>
              <a:rPr lang="th-TH" sz="2000" dirty="0" smtClean="0">
                <a:latin typeface="TH Sarabun New" pitchFamily="34" charset="-34"/>
                <a:cs typeface="TH Sarabun New" pitchFamily="34" charset="-34"/>
              </a:rPr>
              <a:t>ชำระ</a:t>
            </a:r>
            <a:r>
              <a:rPr lang="th-TH" sz="2000" dirty="0">
                <a:latin typeface="TH Sarabun New" pitchFamily="34" charset="-34"/>
                <a:cs typeface="TH Sarabun New" pitchFamily="34" charset="-34"/>
              </a:rPr>
              <a:t>ภาษีตามจำนวนที่</a:t>
            </a:r>
            <a:r>
              <a:rPr lang="th-TH" sz="2000" dirty="0" smtClean="0">
                <a:latin typeface="TH Sarabun New" pitchFamily="34" charset="-34"/>
                <a:cs typeface="TH Sarabun New" pitchFamily="34" charset="-34"/>
              </a:rPr>
              <a:t>ต้อง       เสีย</a:t>
            </a:r>
            <a:r>
              <a:rPr lang="th-TH" sz="2000" dirty="0">
                <a:latin typeface="TH Sarabun New" pitchFamily="34" charset="-34"/>
                <a:cs typeface="TH Sarabun New" pitchFamily="34" charset="-34"/>
              </a:rPr>
              <a:t>ปีก่อนเหลือจำนวนภาษีเท่าใด ให้ชำระภาษี  ดังนี้</a:t>
            </a:r>
          </a:p>
        </p:txBody>
      </p:sp>
      <p:sp>
        <p:nvSpPr>
          <p:cNvPr id="45" name="สี่เหลี่ยมผืนผ้า: มุมมนด้านทแยง 84">
            <a:extLst>
              <a:ext uri="{FF2B5EF4-FFF2-40B4-BE49-F238E27FC236}">
                <a16:creationId xmlns="" xmlns:a16="http://schemas.microsoft.com/office/drawing/2014/main" id="{23BC40D1-A86B-4BA6-A58B-8D4FE2060433}"/>
              </a:ext>
            </a:extLst>
          </p:cNvPr>
          <p:cNvSpPr/>
          <p:nvPr/>
        </p:nvSpPr>
        <p:spPr>
          <a:xfrm>
            <a:off x="7921952" y="5175265"/>
            <a:ext cx="2329408" cy="1443827"/>
          </a:xfrm>
          <a:prstGeom prst="round2Diag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46" name="กล่องข้อความ 85">
            <a:extLst>
              <a:ext uri="{FF2B5EF4-FFF2-40B4-BE49-F238E27FC236}">
                <a16:creationId xmlns="" xmlns:a16="http://schemas.microsoft.com/office/drawing/2014/main" id="{862429A5-F5B4-422B-8310-CD6CF0013FA5}"/>
              </a:ext>
            </a:extLst>
          </p:cNvPr>
          <p:cNvSpPr txBox="1"/>
          <p:nvPr/>
        </p:nvSpPr>
        <p:spPr>
          <a:xfrm>
            <a:off x="7784620" y="5145194"/>
            <a:ext cx="2482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H Sarabun New" pitchFamily="34" charset="-34"/>
                <a:cs typeface="TH Sarabun New" pitchFamily="34" charset="-34"/>
              </a:rPr>
              <a:t>ว่างเปล่า</a:t>
            </a:r>
            <a:r>
              <a:rPr lang="th-TH" sz="2400" b="1" dirty="0">
                <a:latin typeface="TH Sarabun New" pitchFamily="34" charset="-34"/>
                <a:cs typeface="TH Sarabun New" pitchFamily="34" charset="-34"/>
              </a:rPr>
              <a:t>/</a:t>
            </a:r>
            <a:r>
              <a:rPr lang="th-TH" sz="1400" b="1" dirty="0">
                <a:latin typeface="TH Sarabun New" pitchFamily="34" charset="-34"/>
                <a:cs typeface="TH Sarabun New" pitchFamily="34" charset="-34"/>
              </a:rPr>
              <a:t>ไม่ทำประโยชน์ตามสมควร</a:t>
            </a:r>
          </a:p>
        </p:txBody>
      </p:sp>
      <p:sp>
        <p:nvSpPr>
          <p:cNvPr id="47" name="กล่องข้อความ 86">
            <a:extLst>
              <a:ext uri="{FF2B5EF4-FFF2-40B4-BE49-F238E27FC236}">
                <a16:creationId xmlns="" xmlns:a16="http://schemas.microsoft.com/office/drawing/2014/main" id="{64EA68E6-8BFF-4825-81B4-D85B92F4136B}"/>
              </a:ext>
            </a:extLst>
          </p:cNvPr>
          <p:cNvSpPr txBox="1"/>
          <p:nvPr/>
        </p:nvSpPr>
        <p:spPr>
          <a:xfrm>
            <a:off x="7957940" y="5557262"/>
            <a:ext cx="2198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latin typeface="TH Sarabun New" pitchFamily="34" charset="-34"/>
                <a:cs typeface="TH Sarabun New" pitchFamily="34" charset="-34"/>
              </a:rPr>
              <a:t>     ทิ้งที่ดินรกร้างว่างเปล่าไม่ทำประโยชน์</a:t>
            </a:r>
            <a:r>
              <a:rPr lang="th-TH" sz="1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เสียภาษีในอัตรา  0.3</a:t>
            </a:r>
            <a:r>
              <a:rPr lang="en-US" sz="1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%  </a:t>
            </a:r>
            <a:r>
              <a:rPr lang="th-TH" sz="16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เพิ่มอัตราภาษี 0.3  </a:t>
            </a:r>
            <a:r>
              <a:rPr lang="en-US" sz="16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%</a:t>
            </a:r>
            <a:r>
              <a:rPr lang="th-TH" sz="16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 ทุกสามปี (แต่ไม่เกิน 3</a:t>
            </a:r>
            <a:r>
              <a:rPr lang="en-US" sz="16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%</a:t>
            </a:r>
            <a:r>
              <a:rPr lang="th-TH" sz="1600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51" name="สี่เหลี่ยมผืนผ้า 50"/>
          <p:cNvSpPr/>
          <p:nvPr/>
        </p:nvSpPr>
        <p:spPr>
          <a:xfrm>
            <a:off x="10374027" y="1278819"/>
            <a:ext cx="1732989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th-TH" sz="2400" dirty="0">
                <a:solidFill>
                  <a:srgbClr val="7030A0"/>
                </a:solidFill>
                <a:latin typeface="TH Sarabun New" pitchFamily="34" charset="-34"/>
                <a:cs typeface="TH Sarabun New" pitchFamily="34" charset="-34"/>
              </a:rPr>
              <a:t>พระราชกฤษฎีกาลดภาษีที่ดินและสิ่งปลูกสร้างบาง</a:t>
            </a:r>
            <a:r>
              <a:rPr lang="th-TH" sz="2400" dirty="0" smtClean="0">
                <a:solidFill>
                  <a:srgbClr val="7030A0"/>
                </a:solidFill>
                <a:latin typeface="TH Sarabun New" pitchFamily="34" charset="-34"/>
                <a:cs typeface="TH Sarabun New" pitchFamily="34" charset="-34"/>
              </a:rPr>
              <a:t>ประเภท</a:t>
            </a:r>
            <a:endParaRPr lang="th-TH" sz="2400" dirty="0">
              <a:solidFill>
                <a:srgbClr val="7030A0"/>
              </a:solidFill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54" name="สี่เหลี่ยมผืนผ้า 53"/>
          <p:cNvSpPr/>
          <p:nvPr/>
        </p:nvSpPr>
        <p:spPr>
          <a:xfrm>
            <a:off x="10374029" y="3076279"/>
            <a:ext cx="1732989" cy="12926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th-TH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 </a:t>
            </a:r>
            <a:r>
              <a:rPr lang="th-TH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ปี  2563 </a:t>
            </a:r>
            <a:r>
              <a:rPr lang="en-US" sz="2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= </a:t>
            </a:r>
            <a:r>
              <a:rPr lang="en-US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25%</a:t>
            </a:r>
          </a:p>
          <a:p>
            <a:r>
              <a:rPr lang="th-TH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 ปี  2564 </a:t>
            </a:r>
            <a:r>
              <a:rPr lang="en-US" sz="2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= </a:t>
            </a:r>
            <a:r>
              <a:rPr lang="en-US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50%</a:t>
            </a:r>
          </a:p>
          <a:p>
            <a:r>
              <a:rPr lang="th-TH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 ปี  2565 </a:t>
            </a:r>
            <a:r>
              <a:rPr lang="en-US" sz="2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= </a:t>
            </a:r>
            <a:r>
              <a:rPr lang="en-US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75%</a:t>
            </a:r>
            <a:endParaRPr lang="th-TH" sz="2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55" name="ลูกศร: ขวาท้ายขีด 7">
            <a:extLst>
              <a:ext uri="{FF2B5EF4-FFF2-40B4-BE49-F238E27FC236}">
                <a16:creationId xmlns="" xmlns:a16="http://schemas.microsoft.com/office/drawing/2014/main" id="{9CE2BB1B-D627-4250-B514-8D8A8299EDAA}"/>
              </a:ext>
            </a:extLst>
          </p:cNvPr>
          <p:cNvSpPr/>
          <p:nvPr/>
        </p:nvSpPr>
        <p:spPr>
          <a:xfrm rot="19688416">
            <a:off x="9883887" y="3339728"/>
            <a:ext cx="545911" cy="516062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57" name="กล่องข้อความ 65">
            <a:extLst>
              <a:ext uri="{FF2B5EF4-FFF2-40B4-BE49-F238E27FC236}">
                <a16:creationId xmlns="" xmlns:a16="http://schemas.microsoft.com/office/drawing/2014/main" id="{5547AEE4-2A32-4CCA-8043-CA8C9753E487}"/>
              </a:ext>
            </a:extLst>
          </p:cNvPr>
          <p:cNvSpPr txBox="1"/>
          <p:nvPr/>
        </p:nvSpPr>
        <p:spPr>
          <a:xfrm>
            <a:off x="10374028" y="4652417"/>
            <a:ext cx="1732989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dirty="0" smtClean="0">
                <a:latin typeface="TH Sarabun New" pitchFamily="34" charset="-34"/>
                <a:cs typeface="TH Sarabun New" pitchFamily="34" charset="-34"/>
              </a:rPr>
              <a:t>งานพัฒนารายได้ </a:t>
            </a:r>
          </a:p>
          <a:p>
            <a:r>
              <a:rPr lang="th-TH" sz="2000" dirty="0" smtClean="0">
                <a:latin typeface="TH Sarabun New" pitchFamily="34" charset="-34"/>
                <a:cs typeface="TH Sarabun New" pitchFamily="34" charset="-34"/>
              </a:rPr>
              <a:t>เทศบาลตำบลพะวง</a:t>
            </a:r>
          </a:p>
          <a:p>
            <a:r>
              <a:rPr lang="th-TH" sz="2000" dirty="0" smtClean="0">
                <a:latin typeface="TH Sarabun New" pitchFamily="34" charset="-34"/>
                <a:cs typeface="TH Sarabun New" pitchFamily="34" charset="-34"/>
              </a:rPr>
              <a:t>อ.เมือง จ.สงขลา</a:t>
            </a:r>
          </a:p>
          <a:p>
            <a:r>
              <a:rPr lang="th-TH" sz="2000" dirty="0" smtClean="0">
                <a:latin typeface="TH Sarabun New" pitchFamily="34" charset="-34"/>
                <a:cs typeface="TH Sarabun New" pitchFamily="34" charset="-34"/>
              </a:rPr>
              <a:t>โทร 074-334177</a:t>
            </a:r>
          </a:p>
          <a:p>
            <a:endParaRPr lang="th-TH" sz="2000" dirty="0">
              <a:latin typeface="TH Sarabun New" pitchFamily="34" charset="-34"/>
              <a:cs typeface="TH Sarabun New" pitchFamily="34" charset="-34"/>
            </a:endParaRPr>
          </a:p>
          <a:p>
            <a:endParaRPr lang="th-TH" sz="2000" dirty="0" smtClean="0">
              <a:latin typeface="TH Sarabun New" pitchFamily="34" charset="-34"/>
              <a:cs typeface="TH Sarabun New" pitchFamily="34" charset="-34"/>
            </a:endParaRPr>
          </a:p>
        </p:txBody>
      </p:sp>
      <p:pic>
        <p:nvPicPr>
          <p:cNvPr id="58" name="รูปภาพ 57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66" t="12830" r="22338" b="11606"/>
          <a:stretch/>
        </p:blipFill>
        <p:spPr>
          <a:xfrm>
            <a:off x="389775" y="35552"/>
            <a:ext cx="1296103" cy="1379526"/>
          </a:xfrm>
          <a:prstGeom prst="rect">
            <a:avLst/>
          </a:prstGeom>
        </p:spPr>
      </p:pic>
      <p:pic>
        <p:nvPicPr>
          <p:cNvPr id="49" name="รูปภาพ 48">
            <a:extLst>
              <a:ext uri="{FF2B5EF4-FFF2-40B4-BE49-F238E27FC236}">
                <a16:creationId xmlns="" xmlns:a16="http://schemas.microsoft.com/office/drawing/2014/main" id="{BF5DCDE0-7B9A-4484-A26C-6B8D447D445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0523" y="5897178"/>
            <a:ext cx="805191" cy="8051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53871" y="176447"/>
            <a:ext cx="2653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 smtClean="0"/>
              <a:t>คู่มือการชำระภาษีที่ดินและสิ่งปลูกสร้าง</a:t>
            </a:r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9931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</TotalTime>
  <Words>388</Words>
  <Application>Microsoft Office PowerPoint</Application>
  <PresentationFormat>กำหนดเอง</PresentationFormat>
  <Paragraphs>36</Paragraphs>
  <Slides>1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29</cp:revision>
  <cp:lastPrinted>2021-04-23T06:33:38Z</cp:lastPrinted>
  <dcterms:created xsi:type="dcterms:W3CDTF">2020-11-09T05:02:34Z</dcterms:created>
  <dcterms:modified xsi:type="dcterms:W3CDTF">2021-04-26T06:42:04Z</dcterms:modified>
</cp:coreProperties>
</file>