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256" r:id="rId2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7" d="100"/>
          <a:sy n="97" d="100"/>
        </p:scale>
        <p:origin x="-29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6A4E7300-E7BC-4A95-A9AD-D1D550F90441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2CCA3E3-6433-4279-9441-CB14B64C04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0701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แทน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2" name="ตัวแทน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แทน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แทน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19" name="ตัวแทน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แทน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แทนข้อความ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แทนเนื้อหา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24" name="ตัวแทน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29" name="ตัวแทน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แทนข้อความ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วันที่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4E8A7B-8693-4744-A80A-57C9E2F672D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53D491-3E03-4028-9D4A-63C96EB8319A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ชื่อเรื่อง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สี่เหลี่ยมผืนผ้า: มุมมน 56">
            <a:extLst>
              <a:ext uri="{FF2B5EF4-FFF2-40B4-BE49-F238E27FC236}">
                <a16:creationId xmlns:a16="http://schemas.microsoft.com/office/drawing/2014/main" xmlns="" id="{BDE11967-837B-4EA9-BD38-1721CC7490C3}"/>
              </a:ext>
            </a:extLst>
          </p:cNvPr>
          <p:cNvSpPr/>
          <p:nvPr/>
        </p:nvSpPr>
        <p:spPr>
          <a:xfrm>
            <a:off x="247834" y="1902277"/>
            <a:ext cx="3848103" cy="47405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โมเดล 3 มิติ 4" descr="Chalkboard">
            <a:extLst>
              <a:ext uri="{FF2B5EF4-FFF2-40B4-BE49-F238E27FC236}">
                <a16:creationId xmlns:a16="http://schemas.microsoft.com/office/drawing/2014/main" xmlns="" xmlns:am3d="http://schemas.microsoft.com/office/drawing/2017/model3d" xmlns:mc="http://schemas.openxmlformats.org/markup-compatibility/2006" id="{CF47C28B-BB94-410C-8C4A-6C333162C38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747" y="1228277"/>
            <a:ext cx="3443655" cy="3420676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xmlns="" id="{60009B08-8F7D-4221-B713-40BA3A58AD71}"/>
              </a:ext>
            </a:extLst>
          </p:cNvPr>
          <p:cNvSpPr txBox="1"/>
          <p:nvPr/>
        </p:nvSpPr>
        <p:spPr>
          <a:xfrm>
            <a:off x="4095932" y="1756029"/>
            <a:ext cx="36104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“ภาษีป้าย” </a:t>
            </a:r>
          </a:p>
        </p:txBody>
      </p:sp>
      <p:sp>
        <p:nvSpPr>
          <p:cNvPr id="12" name="สี่เหลี่ยมผืนผ้า: มุมมน 11">
            <a:extLst>
              <a:ext uri="{FF2B5EF4-FFF2-40B4-BE49-F238E27FC236}">
                <a16:creationId xmlns:a16="http://schemas.microsoft.com/office/drawing/2014/main" xmlns="" id="{E281BB15-C14B-4C1B-9A97-B5AB856DF122}"/>
              </a:ext>
            </a:extLst>
          </p:cNvPr>
          <p:cNvSpPr/>
          <p:nvPr/>
        </p:nvSpPr>
        <p:spPr>
          <a:xfrm>
            <a:off x="1314143" y="259079"/>
            <a:ext cx="2808972" cy="144655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xmlns="" id="{E8DD9E28-E524-4BE0-8A68-DD3355D3AE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60" y="327041"/>
            <a:ext cx="901245" cy="901245"/>
          </a:xfrm>
          <a:prstGeom prst="rect">
            <a:avLst/>
          </a:prstGeom>
        </p:spPr>
      </p:pic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xmlns="" id="{2A93DB44-820A-40CB-B5A4-D412498A1FFD}"/>
              </a:ext>
            </a:extLst>
          </p:cNvPr>
          <p:cNvSpPr txBox="1"/>
          <p:nvPr/>
        </p:nvSpPr>
        <p:spPr>
          <a:xfrm>
            <a:off x="1411705" y="356477"/>
            <a:ext cx="2711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ผู้มีหน้าที่เสียภาษีป้าย</a:t>
            </a:r>
          </a:p>
          <a:p>
            <a:r>
              <a:rPr lang="th-TH" sz="2400" dirty="0">
                <a:latin typeface="Angsana New" pitchFamily="18" charset="-34"/>
                <a:cs typeface="Angsana New" pitchFamily="18" charset="-34"/>
              </a:rPr>
              <a:t>  -  เป็นเจ้าของป้าย</a:t>
            </a:r>
          </a:p>
          <a:p>
            <a:r>
              <a:rPr lang="th-TH" sz="2400" dirty="0">
                <a:latin typeface="Angsana New" pitchFamily="18" charset="-34"/>
                <a:cs typeface="Angsana New" pitchFamily="18" charset="-34"/>
              </a:rPr>
              <a:t>  - เป็นเจ้าของพื้นที่ที่ติดตั้งป้าย</a:t>
            </a:r>
          </a:p>
        </p:txBody>
      </p:sp>
      <p:cxnSp>
        <p:nvCxnSpPr>
          <p:cNvPr id="14" name="ตัวเชื่อมต่อ: หักมุม 13">
            <a:extLst>
              <a:ext uri="{FF2B5EF4-FFF2-40B4-BE49-F238E27FC236}">
                <a16:creationId xmlns:a16="http://schemas.microsoft.com/office/drawing/2014/main" xmlns="" id="{54B40A74-70BC-4C12-B9F3-35FF167B8FE3}"/>
              </a:ext>
            </a:extLst>
          </p:cNvPr>
          <p:cNvCxnSpPr>
            <a:cxnSpLocks/>
          </p:cNvCxnSpPr>
          <p:nvPr/>
        </p:nvCxnSpPr>
        <p:spPr>
          <a:xfrm rot="16200000" flipH="1">
            <a:off x="3789132" y="1674299"/>
            <a:ext cx="681313" cy="28392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สี่เหลี่ยมผืนผ้า: มุมมน 25">
            <a:extLst>
              <a:ext uri="{FF2B5EF4-FFF2-40B4-BE49-F238E27FC236}">
                <a16:creationId xmlns:a16="http://schemas.microsoft.com/office/drawing/2014/main" xmlns="" id="{986C80A3-0F78-47E6-AF5B-8CCEA494595A}"/>
              </a:ext>
            </a:extLst>
          </p:cNvPr>
          <p:cNvSpPr/>
          <p:nvPr/>
        </p:nvSpPr>
        <p:spPr>
          <a:xfrm>
            <a:off x="8750103" y="406533"/>
            <a:ext cx="3140660" cy="2280401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7" name="กล่องข้อความ 26">
            <a:extLst>
              <a:ext uri="{FF2B5EF4-FFF2-40B4-BE49-F238E27FC236}">
                <a16:creationId xmlns:a16="http://schemas.microsoft.com/office/drawing/2014/main" xmlns="" id="{E2295DC7-BBFE-46C3-8FB4-9471426C1B01}"/>
              </a:ext>
            </a:extLst>
          </p:cNvPr>
          <p:cNvSpPr txBox="1"/>
          <p:nvPr/>
        </p:nvSpPr>
        <p:spPr>
          <a:xfrm>
            <a:off x="8972219" y="515679"/>
            <a:ext cx="31406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ลักษณะป้ายที่ต้องเสียภาษี</a:t>
            </a:r>
          </a:p>
          <a:p>
            <a:r>
              <a:rPr lang="th-TH" sz="2400" dirty="0">
                <a:latin typeface="Angsana New" pitchFamily="18" charset="-34"/>
                <a:cs typeface="Angsana New" pitchFamily="18" charset="-34"/>
              </a:rPr>
              <a:t>  คือ  ป้ายแสดงชื่อ ยี่ห้อ หรือเครื่องหมายที่ใช้ในการประกอบการค้าหรือประกอบกิจการอื่นเพื่อหารายได้หรือโฆษณา</a:t>
            </a:r>
          </a:p>
        </p:txBody>
      </p:sp>
      <p:cxnSp>
        <p:nvCxnSpPr>
          <p:cNvPr id="28" name="ตัวเชื่อมต่อ: หักมุม 27">
            <a:extLst>
              <a:ext uri="{FF2B5EF4-FFF2-40B4-BE49-F238E27FC236}">
                <a16:creationId xmlns:a16="http://schemas.microsoft.com/office/drawing/2014/main" xmlns="" id="{63D1F7E0-8BCC-4357-BD3A-27F0DCA241A2}"/>
              </a:ext>
            </a:extLst>
          </p:cNvPr>
          <p:cNvCxnSpPr>
            <a:cxnSpLocks/>
            <a:stCxn id="26" idx="1"/>
          </p:cNvCxnSpPr>
          <p:nvPr/>
        </p:nvCxnSpPr>
        <p:spPr>
          <a:xfrm rot="10800000" flipV="1">
            <a:off x="7484015" y="1546726"/>
            <a:ext cx="1266088" cy="53529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สี่เหลี่ยมผืนผ้า: มุมมน 38">
            <a:extLst>
              <a:ext uri="{FF2B5EF4-FFF2-40B4-BE49-F238E27FC236}">
                <a16:creationId xmlns:a16="http://schemas.microsoft.com/office/drawing/2014/main" xmlns="" id="{D0C92AF0-0CA1-4FDF-8799-520C18DF1114}"/>
              </a:ext>
            </a:extLst>
          </p:cNvPr>
          <p:cNvSpPr/>
          <p:nvPr/>
        </p:nvSpPr>
        <p:spPr>
          <a:xfrm>
            <a:off x="8915949" y="2829163"/>
            <a:ext cx="2926035" cy="2590385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0" name="กล่องข้อความ 39">
            <a:extLst>
              <a:ext uri="{FF2B5EF4-FFF2-40B4-BE49-F238E27FC236}">
                <a16:creationId xmlns:a16="http://schemas.microsoft.com/office/drawing/2014/main" xmlns="" id="{4548CF01-25EC-4EE5-A4A7-557834E705D8}"/>
              </a:ext>
            </a:extLst>
          </p:cNvPr>
          <p:cNvSpPr txBox="1"/>
          <p:nvPr/>
        </p:nvSpPr>
        <p:spPr>
          <a:xfrm>
            <a:off x="9033011" y="2903908"/>
            <a:ext cx="28089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ขั้นตอนการชำระภาษี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 1.  ยื่นแบบภายในเดือนมีนาคม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ของ  ทุก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ปี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 2.  รอแจ้งการประเมินจากพนักงาน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 3.  ชำระภาษีภายใน  15  วัน นับแต่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วันที่ได้รับแจ้งประเมิน</a:t>
            </a:r>
          </a:p>
        </p:txBody>
      </p:sp>
      <p:pic>
        <p:nvPicPr>
          <p:cNvPr id="42" name="รูปภาพ 41">
            <a:extLst>
              <a:ext uri="{FF2B5EF4-FFF2-40B4-BE49-F238E27FC236}">
                <a16:creationId xmlns:a16="http://schemas.microsoft.com/office/drawing/2014/main" xmlns="" id="{BAAEA384-94C0-4845-9A62-8CF842CEC5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40" y="618002"/>
            <a:ext cx="878181" cy="878181"/>
          </a:xfrm>
          <a:prstGeom prst="rect">
            <a:avLst/>
          </a:prstGeom>
        </p:spPr>
      </p:pic>
      <p:cxnSp>
        <p:nvCxnSpPr>
          <p:cNvPr id="43" name="ตัวเชื่อมต่อ: หักมุม 42">
            <a:extLst>
              <a:ext uri="{FF2B5EF4-FFF2-40B4-BE49-F238E27FC236}">
                <a16:creationId xmlns:a16="http://schemas.microsoft.com/office/drawing/2014/main" xmlns="" id="{0790874C-2170-4D07-B79D-8B52CF8B2C39}"/>
              </a:ext>
            </a:extLst>
          </p:cNvPr>
          <p:cNvCxnSpPr>
            <a:cxnSpLocks/>
          </p:cNvCxnSpPr>
          <p:nvPr/>
        </p:nvCxnSpPr>
        <p:spPr>
          <a:xfrm rot="10800000">
            <a:off x="7484013" y="2732014"/>
            <a:ext cx="1357267" cy="86050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สี่เหลี่ยมผืนผ้า: มุมมน 47">
            <a:extLst>
              <a:ext uri="{FF2B5EF4-FFF2-40B4-BE49-F238E27FC236}">
                <a16:creationId xmlns:a16="http://schemas.microsoft.com/office/drawing/2014/main" xmlns="" id="{40388439-B9BE-4FAD-8BD6-7FAB8F6CB65B}"/>
              </a:ext>
            </a:extLst>
          </p:cNvPr>
          <p:cNvSpPr/>
          <p:nvPr/>
        </p:nvSpPr>
        <p:spPr>
          <a:xfrm>
            <a:off x="4359068" y="4499940"/>
            <a:ext cx="4482213" cy="21428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9" name="กล่องข้อความ 48">
            <a:extLst>
              <a:ext uri="{FF2B5EF4-FFF2-40B4-BE49-F238E27FC236}">
                <a16:creationId xmlns:a16="http://schemas.microsoft.com/office/drawing/2014/main" xmlns="" id="{40563CBC-548F-450C-863D-57CE5CD7C955}"/>
              </a:ext>
            </a:extLst>
          </p:cNvPr>
          <p:cNvSpPr txBox="1"/>
          <p:nvPr/>
        </p:nvSpPr>
        <p:spPr>
          <a:xfrm>
            <a:off x="4576709" y="4499940"/>
            <a:ext cx="435421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เงินเพิ่ม</a:t>
            </a:r>
          </a:p>
          <a:p>
            <a:r>
              <a:rPr lang="th-TH" sz="1600" dirty="0">
                <a:latin typeface="Angsana New" pitchFamily="18" charset="-34"/>
                <a:cs typeface="Angsana New" pitchFamily="18" charset="-34"/>
              </a:rPr>
              <a:t>           1.  </a:t>
            </a:r>
            <a:r>
              <a:rPr lang="th-TH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ไม่ยื่น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แบบแสดงรายการภาษีป้าย  ภายในเวลาที่กำหนด  ให้เสียเงินเพิ่ม  </a:t>
            </a:r>
            <a:r>
              <a:rPr lang="th-TH" sz="2000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ร้อยละ  10  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ของจำนวนเงินที่ต้องเสียภาษี</a:t>
            </a:r>
          </a:p>
          <a:p>
            <a:r>
              <a:rPr lang="th-TH" sz="1600" dirty="0">
                <a:latin typeface="Angsana New" pitchFamily="18" charset="-34"/>
                <a:cs typeface="Angsana New" pitchFamily="18" charset="-34"/>
              </a:rPr>
              <a:t>          2.  ยื่นแบบแสดงรายการภาษีป้ายโดย</a:t>
            </a:r>
            <a:r>
              <a:rPr lang="th-TH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ไม่ถูกต้อง  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ให้เสียเงินเพิ่ม</a:t>
            </a:r>
            <a:r>
              <a:rPr lang="th-TH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ร้อยละ  10  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ของภาษีที่ประเมินเพิ่มเติม</a:t>
            </a:r>
          </a:p>
          <a:p>
            <a:r>
              <a:rPr lang="th-TH" sz="1600" dirty="0">
                <a:latin typeface="Angsana New" pitchFamily="18" charset="-34"/>
                <a:cs typeface="Angsana New" pitchFamily="18" charset="-34"/>
              </a:rPr>
              <a:t>          3</a:t>
            </a:r>
            <a:r>
              <a:rPr lang="th-TH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.  ไม่ชำระภาษี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ป้ายภายในเวลาที่กำหนด  ให้เสียเงินเพิ่ม</a:t>
            </a:r>
            <a:r>
              <a:rPr lang="th-TH" i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ร้อยละ  2  ต่อเดือน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ของจำนวนเงินที่ต้องเสียภาษี</a:t>
            </a:r>
            <a:endParaRPr lang="th-TH" sz="160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50" name="ตัวเชื่อมต่อ: หักมุม 49">
            <a:extLst>
              <a:ext uri="{FF2B5EF4-FFF2-40B4-BE49-F238E27FC236}">
                <a16:creationId xmlns:a16="http://schemas.microsoft.com/office/drawing/2014/main" xmlns="" id="{FD12341C-A3DE-45AE-80BF-211340F97199}"/>
              </a:ext>
            </a:extLst>
          </p:cNvPr>
          <p:cNvCxnSpPr>
            <a:cxnSpLocks/>
            <a:stCxn id="48" idx="0"/>
          </p:cNvCxnSpPr>
          <p:nvPr/>
        </p:nvCxnSpPr>
        <p:spPr>
          <a:xfrm rot="16200000" flipV="1">
            <a:off x="6025681" y="3925443"/>
            <a:ext cx="907419" cy="24157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รูปภาพ 54">
            <a:extLst>
              <a:ext uri="{FF2B5EF4-FFF2-40B4-BE49-F238E27FC236}">
                <a16:creationId xmlns:a16="http://schemas.microsoft.com/office/drawing/2014/main" xmlns="" id="{FD2231EA-9DF6-48E1-A768-F3F0016B66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347" y="2837336"/>
            <a:ext cx="653196" cy="653196"/>
          </a:xfrm>
          <a:prstGeom prst="rect">
            <a:avLst/>
          </a:prstGeom>
        </p:spPr>
      </p:pic>
      <p:sp>
        <p:nvSpPr>
          <p:cNvPr id="56" name="กล่องข้อความ 55">
            <a:extLst>
              <a:ext uri="{FF2B5EF4-FFF2-40B4-BE49-F238E27FC236}">
                <a16:creationId xmlns:a16="http://schemas.microsoft.com/office/drawing/2014/main" xmlns="" id="{FC57ED04-E34B-49D4-8E0C-966048A2DD0A}"/>
              </a:ext>
            </a:extLst>
          </p:cNvPr>
          <p:cNvSpPr txBox="1"/>
          <p:nvPr/>
        </p:nvSpPr>
        <p:spPr>
          <a:xfrm>
            <a:off x="315761" y="1922408"/>
            <a:ext cx="3745913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อัตราภาษีป้าย</a:t>
            </a:r>
          </a:p>
          <a:p>
            <a:r>
              <a:rPr lang="th-TH" sz="2400" dirty="0">
                <a:latin typeface="Angsana New" pitchFamily="18" charset="-34"/>
                <a:cs typeface="Angsana New" pitchFamily="18" charset="-34"/>
              </a:rPr>
              <a:t>           1.  ป้ายที่มีอักษรไทยล้วน</a:t>
            </a:r>
          </a:p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เคลื่อนที่ไม่ได้   อัตรา  5  บาท/500  ตร.ซม.</a:t>
            </a:r>
          </a:p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เคลื่อนที่ได้     อัตรา  10  บาท/500  ตร.ซม.</a:t>
            </a:r>
          </a:p>
          <a:p>
            <a:pPr algn="ctr"/>
            <a:endParaRPr lang="th-TH" sz="9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         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2.  ป้ายที่มีอักษรไทย+อักษรต่างประเทศ+รูปภาพ+เครื่องหมายอื่น</a:t>
            </a:r>
          </a:p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เคลื่อนที่ไม่ได้   อัตรา  26  บาท/500  ตร.ซม.</a:t>
            </a:r>
          </a:p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เคลื่อนที่ได้     อัตรา  52  บาท/500  ตร.ซม.</a:t>
            </a:r>
          </a:p>
          <a:p>
            <a:endParaRPr lang="th-TH" sz="12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         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3.  ป้ายที่ไม่มีอักษรไทย/ ป้ายที่มีอักษรไทยบางส่วนหรือทั้งหมดอยู่ต่ำกว่าอักษาต่างประเทศ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เคลื่อนที่ไม่ได้   อัตรา  50  บาท/500  ตร.ซม.</a:t>
            </a:r>
          </a:p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เคลื่อนที่ได้     อัตรา  52  บาท/500  ตร.ซม.</a:t>
            </a:r>
          </a:p>
          <a:p>
            <a:endParaRPr lang="th-TH" sz="16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1" name="รูปภาพ 60">
            <a:extLst>
              <a:ext uri="{FF2B5EF4-FFF2-40B4-BE49-F238E27FC236}">
                <a16:creationId xmlns:a16="http://schemas.microsoft.com/office/drawing/2014/main" xmlns="" id="{A56788AC-0218-4610-9AC0-788B1D9391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258" y="4088368"/>
            <a:ext cx="778497" cy="778497"/>
          </a:xfrm>
          <a:prstGeom prst="rect">
            <a:avLst/>
          </a:prstGeom>
        </p:spPr>
      </p:pic>
      <p:pic>
        <p:nvPicPr>
          <p:cNvPr id="63" name="รูปภาพ 62">
            <a:extLst>
              <a:ext uri="{FF2B5EF4-FFF2-40B4-BE49-F238E27FC236}">
                <a16:creationId xmlns:a16="http://schemas.microsoft.com/office/drawing/2014/main" xmlns="" id="{49B50421-EA9F-48F7-AF36-F46390FAB91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97" y="1980205"/>
            <a:ext cx="499103" cy="499103"/>
          </a:xfrm>
          <a:prstGeom prst="rect">
            <a:avLst/>
          </a:prstGeom>
        </p:spPr>
      </p:pic>
      <p:cxnSp>
        <p:nvCxnSpPr>
          <p:cNvPr id="64" name="ตัวเชื่อมต่อ: หักมุม 63">
            <a:extLst>
              <a:ext uri="{FF2B5EF4-FFF2-40B4-BE49-F238E27FC236}">
                <a16:creationId xmlns:a16="http://schemas.microsoft.com/office/drawing/2014/main" xmlns="" id="{3034CBC0-CAE8-460F-8AFF-39BCB0209751}"/>
              </a:ext>
            </a:extLst>
          </p:cNvPr>
          <p:cNvCxnSpPr>
            <a:cxnSpLocks/>
          </p:cNvCxnSpPr>
          <p:nvPr/>
        </p:nvCxnSpPr>
        <p:spPr>
          <a:xfrm flipV="1">
            <a:off x="3691486" y="2280878"/>
            <a:ext cx="569615" cy="596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5" t="13208" r="20000" b="14162"/>
          <a:stretch/>
        </p:blipFill>
        <p:spPr>
          <a:xfrm>
            <a:off x="5369030" y="98331"/>
            <a:ext cx="1487927" cy="1409075"/>
          </a:xfrm>
          <a:prstGeom prst="rect">
            <a:avLst/>
          </a:prstGeom>
        </p:spPr>
      </p:pic>
      <p:sp>
        <p:nvSpPr>
          <p:cNvPr id="30" name="สี่เหลี่ยมผืนผ้า: มุมมน 11">
            <a:extLst>
              <a:ext uri="{FF2B5EF4-FFF2-40B4-BE49-F238E27FC236}">
                <a16:creationId xmlns:a16="http://schemas.microsoft.com/office/drawing/2014/main" xmlns="" id="{E281BB15-C14B-4C1B-9A97-B5AB856DF122}"/>
              </a:ext>
            </a:extLst>
          </p:cNvPr>
          <p:cNvSpPr/>
          <p:nvPr/>
        </p:nvSpPr>
        <p:spPr>
          <a:xfrm>
            <a:off x="9042702" y="5468010"/>
            <a:ext cx="2848065" cy="1282566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42543" y="5702710"/>
            <a:ext cx="243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งานพัฒนารายได้ กองคลัง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เทศบาลตำบลพะวง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โทร 074-334177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1026" name="Picture 2" descr="C:\Users\User\AppData\Local\Microsoft\Windows\Temporary Internet Files\Content.IE5\3VDO2CAE\icon-1968244_1280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790" y="5765170"/>
            <a:ext cx="846033" cy="846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10558315" y="46500"/>
            <a:ext cx="1371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latin typeface="AngsanaUPC" pitchFamily="18" charset="-34"/>
                <a:cs typeface="AngsanaUPC" pitchFamily="18" charset="-34"/>
              </a:rPr>
              <a:t>คู่มือชำระภาษีป้าย</a:t>
            </a:r>
            <a:endParaRPr lang="th-TH" sz="1800" dirty="0"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103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695</TotalTime>
  <Words>280</Words>
  <Application>Microsoft Office PowerPoint</Application>
  <PresentationFormat>กำหนดเอง</PresentationFormat>
  <Paragraphs>31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ทางเดิน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27</cp:revision>
  <cp:lastPrinted>2020-11-09T06:57:57Z</cp:lastPrinted>
  <dcterms:created xsi:type="dcterms:W3CDTF">2020-10-28T04:29:28Z</dcterms:created>
  <dcterms:modified xsi:type="dcterms:W3CDTF">2021-04-26T06:36:38Z</dcterms:modified>
</cp:coreProperties>
</file>